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64" r:id="rId5"/>
    <p:sldId id="258" r:id="rId6"/>
    <p:sldId id="260" r:id="rId7"/>
    <p:sldId id="273" r:id="rId8"/>
    <p:sldId id="265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00"/>
    <a:srgbClr val="0099FF"/>
    <a:srgbClr val="660066"/>
    <a:srgbClr val="9900CC"/>
    <a:srgbClr val="CC0099"/>
    <a:srgbClr val="CC00CC"/>
    <a:srgbClr val="FFCC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8" autoAdjust="0"/>
    <p:restoredTop sz="94660"/>
  </p:normalViewPr>
  <p:slideViewPr>
    <p:cSldViewPr>
      <p:cViewPr varScale="1">
        <p:scale>
          <a:sx n="83" d="100"/>
          <a:sy n="83" d="100"/>
        </p:scale>
        <p:origin x="-133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F5186-C11B-4A18-A299-69E57D93000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05F09-0B72-44A1-8F99-2A656FED5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83E78-CEB8-4EEF-ABD9-94D9A727D75D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04AD-EC01-4543-98ED-65B4B705790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3F46-19D5-4CFE-9C0E-29C31E913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04AD-EC01-4543-98ED-65B4B705790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3F46-19D5-4CFE-9C0E-29C31E913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04AD-EC01-4543-98ED-65B4B705790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3F46-19D5-4CFE-9C0E-29C31E913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262D8-691F-410C-B7C6-45777AE80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04AD-EC01-4543-98ED-65B4B705790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3F46-19D5-4CFE-9C0E-29C31E913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04AD-EC01-4543-98ED-65B4B705790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3F46-19D5-4CFE-9C0E-29C31E913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04AD-EC01-4543-98ED-65B4B705790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3F46-19D5-4CFE-9C0E-29C31E913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04AD-EC01-4543-98ED-65B4B705790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3F46-19D5-4CFE-9C0E-29C31E913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04AD-EC01-4543-98ED-65B4B705790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3F46-19D5-4CFE-9C0E-29C31E913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04AD-EC01-4543-98ED-65B4B705790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3F46-19D5-4CFE-9C0E-29C31E913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04AD-EC01-4543-98ED-65B4B705790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3F46-19D5-4CFE-9C0E-29C31E913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04AD-EC01-4543-98ED-65B4B705790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3F46-19D5-4CFE-9C0E-29C31E913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E04AD-EC01-4543-98ED-65B4B705790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43F46-19D5-4CFE-9C0E-29C31E913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/>
          <a:p>
            <a:r>
              <a:rPr lang="en-US" dirty="0" smtClean="0"/>
              <a:t>ERL/FEL Status &amp; Activities at </a:t>
            </a:r>
            <a:r>
              <a:rPr lang="en-US" dirty="0" err="1" smtClean="0"/>
              <a:t>JLab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6523038" y="2560638"/>
            <a:ext cx="1638300" cy="650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 useBgFill="1"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125538" y="250825"/>
            <a:ext cx="5168900" cy="798513"/>
          </a:xfrm>
        </p:spPr>
        <p:txBody>
          <a:bodyPr/>
          <a:lstStyle/>
          <a:p>
            <a:pPr eaLnBrk="1" hangingPunct="1"/>
            <a:r>
              <a:rPr lang="en-US" sz="3600" smtClean="0"/>
              <a:t>Energy Compression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4040188"/>
            <a:ext cx="8229600" cy="208597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smtClean="0"/>
              <a:t>Beam central energy drops, beam energy spread grows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smtClean="0"/>
              <a:t>Recirculator energy must be matched to beam central energy to maximize acceptance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smtClean="0"/>
              <a:t>Beam rotated, curved, torqued to match shape of RF waveform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smtClean="0"/>
              <a:t>Maximum energy can’t exceed peak </a:t>
            </a:r>
            <a:r>
              <a:rPr lang="en-US" sz="2000" i="1" smtClean="0"/>
              <a:t>deceleration</a:t>
            </a:r>
            <a:r>
              <a:rPr lang="en-US" sz="2000" smtClean="0"/>
              <a:t> available from linac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Corollary: entire bunch must preced trough of RF waveform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1963" y="1185863"/>
            <a:ext cx="1612900" cy="3014662"/>
            <a:chOff x="623" y="727"/>
            <a:chExt cx="1016" cy="1899"/>
          </a:xfrm>
        </p:grpSpPr>
        <p:sp>
          <p:nvSpPr>
            <p:cNvPr id="24625" name="Line 6"/>
            <p:cNvSpPr>
              <a:spLocks noChangeShapeType="1"/>
            </p:cNvSpPr>
            <p:nvPr/>
          </p:nvSpPr>
          <p:spPr bwMode="auto">
            <a:xfrm flipV="1">
              <a:off x="672" y="816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Line 7"/>
            <p:cNvSpPr>
              <a:spLocks noChangeShapeType="1"/>
            </p:cNvSpPr>
            <p:nvPr/>
          </p:nvSpPr>
          <p:spPr bwMode="auto">
            <a:xfrm rot="5400000" flipV="1">
              <a:off x="1035" y="1123"/>
              <a:ext cx="0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Oval 8"/>
            <p:cNvSpPr>
              <a:spLocks noChangeArrowheads="1"/>
            </p:cNvSpPr>
            <p:nvPr/>
          </p:nvSpPr>
          <p:spPr bwMode="auto">
            <a:xfrm>
              <a:off x="648" y="1410"/>
              <a:ext cx="4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628" name="Text Box 9"/>
            <p:cNvSpPr txBox="1">
              <a:spLocks noChangeArrowheads="1"/>
            </p:cNvSpPr>
            <p:nvPr/>
          </p:nvSpPr>
          <p:spPr bwMode="auto">
            <a:xfrm>
              <a:off x="669" y="727"/>
              <a:ext cx="3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 pitchFamily="34" charset="0"/>
                </a:rPr>
                <a:t>E</a:t>
              </a:r>
            </a:p>
          </p:txBody>
        </p:sp>
        <p:sp>
          <p:nvSpPr>
            <p:cNvPr id="24629" name="Oval 10"/>
            <p:cNvSpPr>
              <a:spLocks noChangeArrowheads="1"/>
            </p:cNvSpPr>
            <p:nvPr/>
          </p:nvSpPr>
          <p:spPr bwMode="auto">
            <a:xfrm>
              <a:off x="1102" y="933"/>
              <a:ext cx="48" cy="16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630" name="Oval 11"/>
            <p:cNvSpPr>
              <a:spLocks noChangeArrowheads="1"/>
            </p:cNvSpPr>
            <p:nvPr/>
          </p:nvSpPr>
          <p:spPr bwMode="auto">
            <a:xfrm>
              <a:off x="1101" y="1655"/>
              <a:ext cx="4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631" name="Line 12"/>
            <p:cNvSpPr>
              <a:spLocks noChangeShapeType="1"/>
            </p:cNvSpPr>
            <p:nvPr/>
          </p:nvSpPr>
          <p:spPr bwMode="auto">
            <a:xfrm>
              <a:off x="673" y="1417"/>
              <a:ext cx="453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Line 13"/>
            <p:cNvSpPr>
              <a:spLocks noChangeShapeType="1"/>
            </p:cNvSpPr>
            <p:nvPr/>
          </p:nvSpPr>
          <p:spPr bwMode="auto">
            <a:xfrm>
              <a:off x="678" y="1656"/>
              <a:ext cx="453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Line 14"/>
            <p:cNvSpPr>
              <a:spLocks noChangeShapeType="1"/>
            </p:cNvSpPr>
            <p:nvPr/>
          </p:nvSpPr>
          <p:spPr bwMode="auto">
            <a:xfrm flipV="1">
              <a:off x="680" y="945"/>
              <a:ext cx="446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Line 15"/>
            <p:cNvSpPr>
              <a:spLocks noChangeShapeType="1"/>
            </p:cNvSpPr>
            <p:nvPr/>
          </p:nvSpPr>
          <p:spPr bwMode="auto">
            <a:xfrm>
              <a:off x="667" y="1657"/>
              <a:ext cx="459" cy="9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Text Box 16"/>
            <p:cNvSpPr txBox="1">
              <a:spLocks noChangeArrowheads="1"/>
            </p:cNvSpPr>
            <p:nvPr/>
          </p:nvSpPr>
          <p:spPr bwMode="auto">
            <a:xfrm>
              <a:off x="1328" y="1535"/>
              <a:ext cx="3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 pitchFamily="34" charset="0"/>
                </a:rPr>
                <a:t>t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392363" y="1298575"/>
            <a:ext cx="4152900" cy="2554288"/>
            <a:chOff x="1507" y="818"/>
            <a:chExt cx="2616" cy="1609"/>
          </a:xfrm>
        </p:grpSpPr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1507" y="818"/>
              <a:ext cx="2616" cy="1503"/>
              <a:chOff x="1507" y="818"/>
              <a:chExt cx="2616" cy="1503"/>
            </a:xfrm>
          </p:grpSpPr>
          <p:sp>
            <p:nvSpPr>
              <p:cNvPr id="24616" name="Line 19"/>
              <p:cNvSpPr>
                <a:spLocks noChangeShapeType="1"/>
              </p:cNvSpPr>
              <p:nvPr/>
            </p:nvSpPr>
            <p:spPr bwMode="auto">
              <a:xfrm flipV="1">
                <a:off x="1507" y="922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7" name="Line 20"/>
              <p:cNvSpPr>
                <a:spLocks noChangeShapeType="1"/>
              </p:cNvSpPr>
              <p:nvPr/>
            </p:nvSpPr>
            <p:spPr bwMode="auto">
              <a:xfrm rot="5400000" flipV="1">
                <a:off x="2727" y="365"/>
                <a:ext cx="0" cy="2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8" name="Freeform 21"/>
              <p:cNvSpPr>
                <a:spLocks/>
              </p:cNvSpPr>
              <p:nvPr/>
            </p:nvSpPr>
            <p:spPr bwMode="auto">
              <a:xfrm>
                <a:off x="1509" y="1029"/>
                <a:ext cx="1553" cy="1132"/>
              </a:xfrm>
              <a:custGeom>
                <a:avLst/>
                <a:gdLst>
                  <a:gd name="T0" fmla="*/ 0 w 1553"/>
                  <a:gd name="T1" fmla="*/ 562 h 1132"/>
                  <a:gd name="T2" fmla="*/ 33 w 1553"/>
                  <a:gd name="T3" fmla="*/ 465 h 1132"/>
                  <a:gd name="T4" fmla="*/ 78 w 1553"/>
                  <a:gd name="T5" fmla="*/ 328 h 1132"/>
                  <a:gd name="T6" fmla="*/ 162 w 1553"/>
                  <a:gd name="T7" fmla="*/ 163 h 1132"/>
                  <a:gd name="T8" fmla="*/ 220 w 1553"/>
                  <a:gd name="T9" fmla="*/ 84 h 1132"/>
                  <a:gd name="T10" fmla="*/ 291 w 1553"/>
                  <a:gd name="T11" fmla="*/ 26 h 1132"/>
                  <a:gd name="T12" fmla="*/ 395 w 1553"/>
                  <a:gd name="T13" fmla="*/ 17 h 1132"/>
                  <a:gd name="T14" fmla="*/ 492 w 1553"/>
                  <a:gd name="T15" fmla="*/ 123 h 1132"/>
                  <a:gd name="T16" fmla="*/ 583 w 1553"/>
                  <a:gd name="T17" fmla="*/ 230 h 1132"/>
                  <a:gd name="T18" fmla="*/ 680 w 1553"/>
                  <a:gd name="T19" fmla="*/ 396 h 1132"/>
                  <a:gd name="T20" fmla="*/ 777 w 1553"/>
                  <a:gd name="T21" fmla="*/ 581 h 1132"/>
                  <a:gd name="T22" fmla="*/ 842 w 1553"/>
                  <a:gd name="T23" fmla="*/ 699 h 1132"/>
                  <a:gd name="T24" fmla="*/ 952 w 1553"/>
                  <a:gd name="T25" fmla="*/ 873 h 1132"/>
                  <a:gd name="T26" fmla="*/ 1023 w 1553"/>
                  <a:gd name="T27" fmla="*/ 991 h 1132"/>
                  <a:gd name="T28" fmla="*/ 1088 w 1553"/>
                  <a:gd name="T29" fmla="*/ 1084 h 1132"/>
                  <a:gd name="T30" fmla="*/ 1178 w 1553"/>
                  <a:gd name="T31" fmla="*/ 1128 h 1132"/>
                  <a:gd name="T32" fmla="*/ 1301 w 1553"/>
                  <a:gd name="T33" fmla="*/ 1108 h 1132"/>
                  <a:gd name="T34" fmla="*/ 1385 w 1553"/>
                  <a:gd name="T35" fmla="*/ 1001 h 1132"/>
                  <a:gd name="T36" fmla="*/ 1456 w 1553"/>
                  <a:gd name="T37" fmla="*/ 864 h 1132"/>
                  <a:gd name="T38" fmla="*/ 1489 w 1553"/>
                  <a:gd name="T39" fmla="*/ 767 h 1132"/>
                  <a:gd name="T40" fmla="*/ 1553 w 1553"/>
                  <a:gd name="T41" fmla="*/ 572 h 11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53"/>
                  <a:gd name="T64" fmla="*/ 0 h 1132"/>
                  <a:gd name="T65" fmla="*/ 1553 w 1553"/>
                  <a:gd name="T66" fmla="*/ 1132 h 11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53" h="1132">
                    <a:moveTo>
                      <a:pt x="0" y="562"/>
                    </a:moveTo>
                    <a:cubicBezTo>
                      <a:pt x="10" y="533"/>
                      <a:pt x="20" y="505"/>
                      <a:pt x="33" y="465"/>
                    </a:cubicBezTo>
                    <a:cubicBezTo>
                      <a:pt x="46" y="426"/>
                      <a:pt x="56" y="378"/>
                      <a:pt x="78" y="328"/>
                    </a:cubicBezTo>
                    <a:cubicBezTo>
                      <a:pt x="100" y="279"/>
                      <a:pt x="138" y="203"/>
                      <a:pt x="162" y="163"/>
                    </a:cubicBezTo>
                    <a:cubicBezTo>
                      <a:pt x="186" y="122"/>
                      <a:pt x="198" y="107"/>
                      <a:pt x="220" y="84"/>
                    </a:cubicBezTo>
                    <a:cubicBezTo>
                      <a:pt x="242" y="62"/>
                      <a:pt x="262" y="38"/>
                      <a:pt x="291" y="26"/>
                    </a:cubicBezTo>
                    <a:cubicBezTo>
                      <a:pt x="320" y="14"/>
                      <a:pt x="362" y="0"/>
                      <a:pt x="395" y="17"/>
                    </a:cubicBezTo>
                    <a:cubicBezTo>
                      <a:pt x="428" y="33"/>
                      <a:pt x="461" y="87"/>
                      <a:pt x="492" y="123"/>
                    </a:cubicBezTo>
                    <a:cubicBezTo>
                      <a:pt x="523" y="160"/>
                      <a:pt x="552" y="185"/>
                      <a:pt x="583" y="230"/>
                    </a:cubicBezTo>
                    <a:cubicBezTo>
                      <a:pt x="614" y="276"/>
                      <a:pt x="648" y="337"/>
                      <a:pt x="680" y="396"/>
                    </a:cubicBezTo>
                    <a:cubicBezTo>
                      <a:pt x="712" y="455"/>
                      <a:pt x="750" y="532"/>
                      <a:pt x="777" y="581"/>
                    </a:cubicBezTo>
                    <a:cubicBezTo>
                      <a:pt x="804" y="631"/>
                      <a:pt x="813" y="651"/>
                      <a:pt x="842" y="699"/>
                    </a:cubicBezTo>
                    <a:cubicBezTo>
                      <a:pt x="871" y="747"/>
                      <a:pt x="922" y="825"/>
                      <a:pt x="952" y="873"/>
                    </a:cubicBezTo>
                    <a:cubicBezTo>
                      <a:pt x="982" y="922"/>
                      <a:pt x="1000" y="956"/>
                      <a:pt x="1023" y="991"/>
                    </a:cubicBezTo>
                    <a:cubicBezTo>
                      <a:pt x="1046" y="1026"/>
                      <a:pt x="1062" y="1061"/>
                      <a:pt x="1088" y="1084"/>
                    </a:cubicBezTo>
                    <a:cubicBezTo>
                      <a:pt x="1114" y="1107"/>
                      <a:pt x="1143" y="1124"/>
                      <a:pt x="1178" y="1128"/>
                    </a:cubicBezTo>
                    <a:cubicBezTo>
                      <a:pt x="1213" y="1132"/>
                      <a:pt x="1266" y="1129"/>
                      <a:pt x="1301" y="1108"/>
                    </a:cubicBezTo>
                    <a:cubicBezTo>
                      <a:pt x="1336" y="1087"/>
                      <a:pt x="1359" y="1042"/>
                      <a:pt x="1385" y="1001"/>
                    </a:cubicBezTo>
                    <a:cubicBezTo>
                      <a:pt x="1411" y="961"/>
                      <a:pt x="1439" y="904"/>
                      <a:pt x="1456" y="864"/>
                    </a:cubicBezTo>
                    <a:cubicBezTo>
                      <a:pt x="1473" y="825"/>
                      <a:pt x="1473" y="815"/>
                      <a:pt x="1489" y="767"/>
                    </a:cubicBezTo>
                    <a:cubicBezTo>
                      <a:pt x="1505" y="718"/>
                      <a:pt x="1529" y="645"/>
                      <a:pt x="1553" y="5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9" name="Line 22"/>
              <p:cNvSpPr>
                <a:spLocks noChangeShapeType="1"/>
              </p:cNvSpPr>
              <p:nvPr/>
            </p:nvSpPr>
            <p:spPr bwMode="auto">
              <a:xfrm>
                <a:off x="2550" y="1576"/>
                <a:ext cx="0" cy="4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0" name="Line 23"/>
              <p:cNvSpPr>
                <a:spLocks noChangeShapeType="1"/>
              </p:cNvSpPr>
              <p:nvPr/>
            </p:nvSpPr>
            <p:spPr bwMode="auto">
              <a:xfrm>
                <a:off x="1727" y="1122"/>
                <a:ext cx="0" cy="4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1" name="Oval 24"/>
              <p:cNvSpPr>
                <a:spLocks noChangeArrowheads="1"/>
              </p:cNvSpPr>
              <p:nvPr/>
            </p:nvSpPr>
            <p:spPr bwMode="auto">
              <a:xfrm rot="2160000">
                <a:off x="1699" y="1058"/>
                <a:ext cx="27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622" name="Oval 25"/>
              <p:cNvSpPr>
                <a:spLocks noChangeArrowheads="1"/>
              </p:cNvSpPr>
              <p:nvPr/>
            </p:nvSpPr>
            <p:spPr bwMode="auto">
              <a:xfrm rot="2160000">
                <a:off x="2536" y="1785"/>
                <a:ext cx="23" cy="5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623" name="Text Box 26"/>
              <p:cNvSpPr txBox="1">
                <a:spLocks noChangeArrowheads="1"/>
              </p:cNvSpPr>
              <p:nvPr/>
            </p:nvSpPr>
            <p:spPr bwMode="auto">
              <a:xfrm>
                <a:off x="1524" y="818"/>
                <a:ext cx="31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Calibri" pitchFamily="34" charset="0"/>
                  </a:rPr>
                  <a:t>E</a:t>
                </a:r>
              </a:p>
            </p:txBody>
          </p:sp>
          <p:sp>
            <p:nvSpPr>
              <p:cNvPr id="24624" name="Text Box 27"/>
              <p:cNvSpPr txBox="1">
                <a:spLocks noChangeArrowheads="1"/>
              </p:cNvSpPr>
              <p:nvPr/>
            </p:nvSpPr>
            <p:spPr bwMode="auto">
              <a:xfrm>
                <a:off x="3812" y="1560"/>
                <a:ext cx="31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Calibri" pitchFamily="34" charset="0"/>
                  </a:rPr>
                  <a:t>t</a:t>
                </a:r>
              </a:p>
            </p:txBody>
          </p:sp>
        </p:grpSp>
        <p:sp>
          <p:nvSpPr>
            <p:cNvPr id="24615" name="AutoShape 28"/>
            <p:cNvSpPr>
              <a:spLocks noChangeArrowheads="1"/>
            </p:cNvSpPr>
            <p:nvPr/>
          </p:nvSpPr>
          <p:spPr bwMode="auto">
            <a:xfrm>
              <a:off x="2226" y="1773"/>
              <a:ext cx="680" cy="654"/>
            </a:xfrm>
            <a:prstGeom prst="wedgeEllipseCallout">
              <a:avLst>
                <a:gd name="adj1" fmla="val 193824"/>
                <a:gd name="adj2" fmla="val -39907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2400">
                <a:latin typeface="Calibri" pitchFamily="34" charset="0"/>
              </a:endParaRPr>
            </a:p>
          </p:txBody>
        </p:sp>
      </p:grp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7959725" y="1581150"/>
            <a:ext cx="10223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   All e</a:t>
            </a:r>
            <a:r>
              <a:rPr lang="en-US" sz="1200" baseline="30000">
                <a:latin typeface="Calibri" pitchFamily="34" charset="0"/>
              </a:rPr>
              <a:t>-</a:t>
            </a:r>
            <a:r>
              <a:rPr lang="en-US" sz="1200">
                <a:latin typeface="Calibri" pitchFamily="34" charset="0"/>
              </a:rPr>
              <a:t> after trough go into high-energy tail at dump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067175" y="2940050"/>
            <a:ext cx="228600" cy="485775"/>
            <a:chOff x="2562" y="1852"/>
            <a:chExt cx="144" cy="306"/>
          </a:xfrm>
        </p:grpSpPr>
        <p:sp>
          <p:nvSpPr>
            <p:cNvPr id="24612" name="Oval 31"/>
            <p:cNvSpPr>
              <a:spLocks noChangeArrowheads="1"/>
            </p:cNvSpPr>
            <p:nvPr/>
          </p:nvSpPr>
          <p:spPr bwMode="auto">
            <a:xfrm rot="2160000">
              <a:off x="2562" y="1960"/>
              <a:ext cx="23" cy="12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613" name="Line 32"/>
            <p:cNvSpPr>
              <a:spLocks noChangeShapeType="1"/>
            </p:cNvSpPr>
            <p:nvPr/>
          </p:nvSpPr>
          <p:spPr bwMode="auto">
            <a:xfrm>
              <a:off x="2706" y="1852"/>
              <a:ext cx="0" cy="3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551613" y="1681163"/>
            <a:ext cx="1620837" cy="1333500"/>
            <a:chOff x="4128" y="1060"/>
            <a:chExt cx="1021" cy="840"/>
          </a:xfrm>
        </p:grpSpPr>
        <p:sp>
          <p:nvSpPr>
            <p:cNvPr id="24604" name="Line 34"/>
            <p:cNvSpPr>
              <a:spLocks noChangeShapeType="1"/>
            </p:cNvSpPr>
            <p:nvPr/>
          </p:nvSpPr>
          <p:spPr bwMode="auto">
            <a:xfrm rot="10800000" flipH="1" flipV="1">
              <a:off x="4128" y="1060"/>
              <a:ext cx="1" cy="5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Line 35"/>
            <p:cNvSpPr>
              <a:spLocks noChangeShapeType="1"/>
            </p:cNvSpPr>
            <p:nvPr/>
          </p:nvSpPr>
          <p:spPr bwMode="auto">
            <a:xfrm rot="10800000" flipH="1" flipV="1">
              <a:off x="4875" y="1637"/>
              <a:ext cx="0" cy="2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Line 36"/>
            <p:cNvSpPr>
              <a:spLocks noChangeShapeType="1"/>
            </p:cNvSpPr>
            <p:nvPr/>
          </p:nvSpPr>
          <p:spPr bwMode="auto">
            <a:xfrm rot="10800000" flipH="1" flipV="1">
              <a:off x="5013" y="1639"/>
              <a:ext cx="0" cy="2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Line 37"/>
            <p:cNvSpPr>
              <a:spLocks noChangeShapeType="1"/>
            </p:cNvSpPr>
            <p:nvPr/>
          </p:nvSpPr>
          <p:spPr bwMode="auto">
            <a:xfrm rot="10800000" flipV="1">
              <a:off x="5149" y="1635"/>
              <a:ext cx="0" cy="1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Line 38"/>
            <p:cNvSpPr>
              <a:spLocks noChangeShapeType="1"/>
            </p:cNvSpPr>
            <p:nvPr/>
          </p:nvSpPr>
          <p:spPr bwMode="auto">
            <a:xfrm rot="10800000" flipH="1" flipV="1">
              <a:off x="4234" y="1241"/>
              <a:ext cx="1" cy="3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Line 39"/>
            <p:cNvSpPr>
              <a:spLocks noChangeShapeType="1"/>
            </p:cNvSpPr>
            <p:nvPr/>
          </p:nvSpPr>
          <p:spPr bwMode="auto">
            <a:xfrm rot="10800000" flipH="1" flipV="1">
              <a:off x="4355" y="1457"/>
              <a:ext cx="1" cy="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Line 40"/>
            <p:cNvSpPr>
              <a:spLocks noChangeShapeType="1"/>
            </p:cNvSpPr>
            <p:nvPr/>
          </p:nvSpPr>
          <p:spPr bwMode="auto">
            <a:xfrm rot="10800000" flipH="1" flipV="1">
              <a:off x="4729" y="1640"/>
              <a:ext cx="0" cy="2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Line 41"/>
            <p:cNvSpPr>
              <a:spLocks noChangeShapeType="1"/>
            </p:cNvSpPr>
            <p:nvPr/>
          </p:nvSpPr>
          <p:spPr bwMode="auto">
            <a:xfrm rot="10800000" flipV="1">
              <a:off x="4603" y="1637"/>
              <a:ext cx="0" cy="1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6554788" y="1319213"/>
            <a:ext cx="1549400" cy="2000250"/>
            <a:chOff x="4129" y="831"/>
            <a:chExt cx="976" cy="1260"/>
          </a:xfrm>
        </p:grpSpPr>
        <p:sp>
          <p:nvSpPr>
            <p:cNvPr id="24596" name="Line 43"/>
            <p:cNvSpPr>
              <a:spLocks noChangeShapeType="1"/>
            </p:cNvSpPr>
            <p:nvPr/>
          </p:nvSpPr>
          <p:spPr bwMode="auto">
            <a:xfrm>
              <a:off x="4868" y="1132"/>
              <a:ext cx="0" cy="2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Line 44"/>
            <p:cNvSpPr>
              <a:spLocks noChangeShapeType="1"/>
            </p:cNvSpPr>
            <p:nvPr/>
          </p:nvSpPr>
          <p:spPr bwMode="auto">
            <a:xfrm flipH="1" flipV="1">
              <a:off x="4994" y="967"/>
              <a:ext cx="0" cy="2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45"/>
            <p:cNvSpPr>
              <a:spLocks noChangeShapeType="1"/>
            </p:cNvSpPr>
            <p:nvPr/>
          </p:nvSpPr>
          <p:spPr bwMode="auto">
            <a:xfrm flipV="1">
              <a:off x="5105" y="831"/>
              <a:ext cx="0" cy="1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46"/>
            <p:cNvSpPr>
              <a:spLocks noChangeShapeType="1"/>
            </p:cNvSpPr>
            <p:nvPr/>
          </p:nvSpPr>
          <p:spPr bwMode="auto">
            <a:xfrm flipH="1" flipV="1">
              <a:off x="4129" y="1516"/>
              <a:ext cx="1" cy="5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47"/>
            <p:cNvSpPr>
              <a:spLocks noChangeShapeType="1"/>
            </p:cNvSpPr>
            <p:nvPr/>
          </p:nvSpPr>
          <p:spPr bwMode="auto">
            <a:xfrm flipV="1">
              <a:off x="4599" y="1508"/>
              <a:ext cx="0" cy="1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48"/>
            <p:cNvSpPr>
              <a:spLocks noChangeShapeType="1"/>
            </p:cNvSpPr>
            <p:nvPr/>
          </p:nvSpPr>
          <p:spPr bwMode="auto">
            <a:xfrm flipH="1" flipV="1">
              <a:off x="4730" y="1331"/>
              <a:ext cx="0" cy="2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Line 49"/>
            <p:cNvSpPr>
              <a:spLocks noChangeShapeType="1"/>
            </p:cNvSpPr>
            <p:nvPr/>
          </p:nvSpPr>
          <p:spPr bwMode="auto">
            <a:xfrm flipH="1" flipV="1">
              <a:off x="4240" y="1582"/>
              <a:ext cx="1" cy="3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Line 50"/>
            <p:cNvSpPr>
              <a:spLocks noChangeShapeType="1"/>
            </p:cNvSpPr>
            <p:nvPr/>
          </p:nvSpPr>
          <p:spPr bwMode="auto">
            <a:xfrm flipH="1" flipV="1">
              <a:off x="4356" y="1638"/>
              <a:ext cx="1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19" name="Freeform 51"/>
          <p:cNvSpPr>
            <a:spLocks noChangeAspect="1"/>
          </p:cNvSpPr>
          <p:nvPr/>
        </p:nvSpPr>
        <p:spPr bwMode="auto">
          <a:xfrm>
            <a:off x="6553200" y="1516063"/>
            <a:ext cx="1554163" cy="1112837"/>
          </a:xfrm>
          <a:custGeom>
            <a:avLst/>
            <a:gdLst>
              <a:gd name="T0" fmla="*/ 2147483647 w 979"/>
              <a:gd name="T1" fmla="*/ 2147483647 h 701"/>
              <a:gd name="T2" fmla="*/ 2147483647 w 979"/>
              <a:gd name="T3" fmla="*/ 2147483647 h 701"/>
              <a:gd name="T4" fmla="*/ 2147483647 w 979"/>
              <a:gd name="T5" fmla="*/ 2147483647 h 701"/>
              <a:gd name="T6" fmla="*/ 2147483647 w 979"/>
              <a:gd name="T7" fmla="*/ 2147483647 h 701"/>
              <a:gd name="T8" fmla="*/ 2147483647 w 979"/>
              <a:gd name="T9" fmla="*/ 2147483647 h 701"/>
              <a:gd name="T10" fmla="*/ 2147483647 w 979"/>
              <a:gd name="T11" fmla="*/ 2147483647 h 701"/>
              <a:gd name="T12" fmla="*/ 2147483647 w 979"/>
              <a:gd name="T13" fmla="*/ 2147483647 h 701"/>
              <a:gd name="T14" fmla="*/ 2147483647 w 979"/>
              <a:gd name="T15" fmla="*/ 2147483647 h 701"/>
              <a:gd name="T16" fmla="*/ 2147483647 w 979"/>
              <a:gd name="T17" fmla="*/ 2147483647 h 701"/>
              <a:gd name="T18" fmla="*/ 2147483647 w 979"/>
              <a:gd name="T19" fmla="*/ 2147483647 h 701"/>
              <a:gd name="T20" fmla="*/ 2147483647 w 979"/>
              <a:gd name="T21" fmla="*/ 2147483647 h 701"/>
              <a:gd name="T22" fmla="*/ 2147483647 w 979"/>
              <a:gd name="T23" fmla="*/ 2147483647 h 701"/>
              <a:gd name="T24" fmla="*/ 2147483647 w 979"/>
              <a:gd name="T25" fmla="*/ 2147483647 h 701"/>
              <a:gd name="T26" fmla="*/ 2147483647 w 979"/>
              <a:gd name="T27" fmla="*/ 0 h 701"/>
              <a:gd name="T28" fmla="*/ 2147483647 w 979"/>
              <a:gd name="T29" fmla="*/ 2147483647 h 701"/>
              <a:gd name="T30" fmla="*/ 2147483647 w 979"/>
              <a:gd name="T31" fmla="*/ 2147483647 h 701"/>
              <a:gd name="T32" fmla="*/ 2147483647 w 979"/>
              <a:gd name="T33" fmla="*/ 2147483647 h 701"/>
              <a:gd name="T34" fmla="*/ 2147483647 w 979"/>
              <a:gd name="T35" fmla="*/ 2147483647 h 701"/>
              <a:gd name="T36" fmla="*/ 2147483647 w 979"/>
              <a:gd name="T37" fmla="*/ 2147483647 h 701"/>
              <a:gd name="T38" fmla="*/ 2147483647 w 979"/>
              <a:gd name="T39" fmla="*/ 2147483647 h 701"/>
              <a:gd name="T40" fmla="*/ 2147483647 w 979"/>
              <a:gd name="T41" fmla="*/ 2147483647 h 701"/>
              <a:gd name="T42" fmla="*/ 2147483647 w 979"/>
              <a:gd name="T43" fmla="*/ 2147483647 h 701"/>
              <a:gd name="T44" fmla="*/ 2147483647 w 979"/>
              <a:gd name="T45" fmla="*/ 2147483647 h 701"/>
              <a:gd name="T46" fmla="*/ 2147483647 w 979"/>
              <a:gd name="T47" fmla="*/ 2147483647 h 701"/>
              <a:gd name="T48" fmla="*/ 2147483647 w 979"/>
              <a:gd name="T49" fmla="*/ 2147483647 h 701"/>
              <a:gd name="T50" fmla="*/ 2147483647 w 979"/>
              <a:gd name="T51" fmla="*/ 2147483647 h 701"/>
              <a:gd name="T52" fmla="*/ 2147483647 w 979"/>
              <a:gd name="T53" fmla="*/ 2147483647 h 701"/>
              <a:gd name="T54" fmla="*/ 2147483647 w 979"/>
              <a:gd name="T55" fmla="*/ 2147483647 h 701"/>
              <a:gd name="T56" fmla="*/ 0 w 979"/>
              <a:gd name="T57" fmla="*/ 2147483647 h 701"/>
              <a:gd name="T58" fmla="*/ 2147483647 w 979"/>
              <a:gd name="T59" fmla="*/ 2147483647 h 701"/>
              <a:gd name="T60" fmla="*/ 2147483647 w 979"/>
              <a:gd name="T61" fmla="*/ 2147483647 h 701"/>
              <a:gd name="T62" fmla="*/ 2147483647 w 979"/>
              <a:gd name="T63" fmla="*/ 2147483647 h 7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79"/>
              <a:gd name="T97" fmla="*/ 0 h 701"/>
              <a:gd name="T98" fmla="*/ 979 w 979"/>
              <a:gd name="T99" fmla="*/ 701 h 7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79" h="701">
                <a:moveTo>
                  <a:pt x="82" y="605"/>
                </a:moveTo>
                <a:lnTo>
                  <a:pt x="114" y="619"/>
                </a:lnTo>
                <a:lnTo>
                  <a:pt x="154" y="637"/>
                </a:lnTo>
                <a:lnTo>
                  <a:pt x="208" y="655"/>
                </a:lnTo>
                <a:lnTo>
                  <a:pt x="278" y="659"/>
                </a:lnTo>
                <a:lnTo>
                  <a:pt x="352" y="664"/>
                </a:lnTo>
                <a:lnTo>
                  <a:pt x="471" y="662"/>
                </a:lnTo>
                <a:cubicBezTo>
                  <a:pt x="508" y="653"/>
                  <a:pt x="535" y="643"/>
                  <a:pt x="574" y="613"/>
                </a:cubicBezTo>
                <a:cubicBezTo>
                  <a:pt x="613" y="583"/>
                  <a:pt x="662" y="538"/>
                  <a:pt x="707" y="482"/>
                </a:cubicBezTo>
                <a:lnTo>
                  <a:pt x="843" y="274"/>
                </a:lnTo>
                <a:lnTo>
                  <a:pt x="909" y="165"/>
                </a:lnTo>
                <a:lnTo>
                  <a:pt x="942" y="98"/>
                </a:lnTo>
                <a:lnTo>
                  <a:pt x="970" y="34"/>
                </a:lnTo>
                <a:lnTo>
                  <a:pt x="979" y="0"/>
                </a:lnTo>
                <a:lnTo>
                  <a:pt x="978" y="37"/>
                </a:lnTo>
                <a:lnTo>
                  <a:pt x="936" y="141"/>
                </a:lnTo>
                <a:lnTo>
                  <a:pt x="880" y="255"/>
                </a:lnTo>
                <a:lnTo>
                  <a:pt x="805" y="375"/>
                </a:lnTo>
                <a:lnTo>
                  <a:pt x="709" y="522"/>
                </a:lnTo>
                <a:lnTo>
                  <a:pt x="632" y="618"/>
                </a:lnTo>
                <a:cubicBezTo>
                  <a:pt x="600" y="646"/>
                  <a:pt x="561" y="675"/>
                  <a:pt x="518" y="688"/>
                </a:cubicBezTo>
                <a:cubicBezTo>
                  <a:pt x="475" y="701"/>
                  <a:pt x="422" y="697"/>
                  <a:pt x="373" y="697"/>
                </a:cubicBezTo>
                <a:lnTo>
                  <a:pt x="221" y="691"/>
                </a:lnTo>
                <a:lnTo>
                  <a:pt x="150" y="671"/>
                </a:lnTo>
                <a:lnTo>
                  <a:pt x="90" y="647"/>
                </a:lnTo>
                <a:lnTo>
                  <a:pt x="82" y="642"/>
                </a:lnTo>
                <a:lnTo>
                  <a:pt x="34" y="610"/>
                </a:lnTo>
                <a:lnTo>
                  <a:pt x="5" y="592"/>
                </a:lnTo>
                <a:lnTo>
                  <a:pt x="0" y="565"/>
                </a:lnTo>
                <a:lnTo>
                  <a:pt x="18" y="571"/>
                </a:lnTo>
                <a:lnTo>
                  <a:pt x="48" y="589"/>
                </a:lnTo>
                <a:lnTo>
                  <a:pt x="82" y="60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6353175" y="1039813"/>
            <a:ext cx="2435225" cy="2552700"/>
            <a:chOff x="4002" y="655"/>
            <a:chExt cx="1534" cy="1608"/>
          </a:xfrm>
        </p:grpSpPr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4089" y="655"/>
              <a:ext cx="1152" cy="1608"/>
              <a:chOff x="4089" y="655"/>
              <a:chExt cx="1152" cy="1608"/>
            </a:xfrm>
          </p:grpSpPr>
          <p:sp>
            <p:nvSpPr>
              <p:cNvPr id="24593" name="Freeform 54"/>
              <p:cNvSpPr>
                <a:spLocks noChangeAspect="1"/>
              </p:cNvSpPr>
              <p:nvPr/>
            </p:nvSpPr>
            <p:spPr bwMode="auto">
              <a:xfrm>
                <a:off x="4089" y="958"/>
                <a:ext cx="1152" cy="951"/>
              </a:xfrm>
              <a:custGeom>
                <a:avLst/>
                <a:gdLst>
                  <a:gd name="T0" fmla="*/ 0 w 575"/>
                  <a:gd name="T1" fmla="*/ 0 h 475"/>
                  <a:gd name="T2" fmla="*/ 2147483647 w 575"/>
                  <a:gd name="T3" fmla="*/ 2147483647 h 475"/>
                  <a:gd name="T4" fmla="*/ 2147483647 w 575"/>
                  <a:gd name="T5" fmla="*/ 2147483647 h 475"/>
                  <a:gd name="T6" fmla="*/ 2147483647 w 575"/>
                  <a:gd name="T7" fmla="*/ 2147483647 h 475"/>
                  <a:gd name="T8" fmla="*/ 2147483647 w 575"/>
                  <a:gd name="T9" fmla="*/ 2147483647 h 475"/>
                  <a:gd name="T10" fmla="*/ 2147483647 w 575"/>
                  <a:gd name="T11" fmla="*/ 2147483647 h 475"/>
                  <a:gd name="T12" fmla="*/ 2147483647 w 575"/>
                  <a:gd name="T13" fmla="*/ 2147483647 h 475"/>
                  <a:gd name="T14" fmla="*/ 2147483647 w 575"/>
                  <a:gd name="T15" fmla="*/ 2147483647 h 475"/>
                  <a:gd name="T16" fmla="*/ 2147483647 w 575"/>
                  <a:gd name="T17" fmla="*/ 2147483647 h 475"/>
                  <a:gd name="T18" fmla="*/ 2147483647 w 575"/>
                  <a:gd name="T19" fmla="*/ 2147483647 h 475"/>
                  <a:gd name="T20" fmla="*/ 2147483647 w 575"/>
                  <a:gd name="T21" fmla="*/ 2147483647 h 475"/>
                  <a:gd name="T22" fmla="*/ 2147483647 w 575"/>
                  <a:gd name="T23" fmla="*/ 2147483647 h 4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5"/>
                  <a:gd name="T37" fmla="*/ 0 h 475"/>
                  <a:gd name="T38" fmla="*/ 575 w 575"/>
                  <a:gd name="T39" fmla="*/ 475 h 4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5" h="475">
                    <a:moveTo>
                      <a:pt x="0" y="0"/>
                    </a:moveTo>
                    <a:cubicBezTo>
                      <a:pt x="8" y="10"/>
                      <a:pt x="19" y="45"/>
                      <a:pt x="32" y="70"/>
                    </a:cubicBezTo>
                    <a:cubicBezTo>
                      <a:pt x="45" y="95"/>
                      <a:pt x="61" y="120"/>
                      <a:pt x="77" y="148"/>
                    </a:cubicBezTo>
                    <a:cubicBezTo>
                      <a:pt x="93" y="176"/>
                      <a:pt x="112" y="211"/>
                      <a:pt x="129" y="239"/>
                    </a:cubicBezTo>
                    <a:cubicBezTo>
                      <a:pt x="146" y="267"/>
                      <a:pt x="164" y="293"/>
                      <a:pt x="181" y="316"/>
                    </a:cubicBezTo>
                    <a:cubicBezTo>
                      <a:pt x="198" y="339"/>
                      <a:pt x="216" y="358"/>
                      <a:pt x="232" y="375"/>
                    </a:cubicBezTo>
                    <a:cubicBezTo>
                      <a:pt x="248" y="392"/>
                      <a:pt x="262" y="406"/>
                      <a:pt x="278" y="420"/>
                    </a:cubicBezTo>
                    <a:cubicBezTo>
                      <a:pt x="294" y="434"/>
                      <a:pt x="306" y="450"/>
                      <a:pt x="329" y="459"/>
                    </a:cubicBezTo>
                    <a:cubicBezTo>
                      <a:pt x="352" y="468"/>
                      <a:pt x="388" y="475"/>
                      <a:pt x="414" y="472"/>
                    </a:cubicBezTo>
                    <a:cubicBezTo>
                      <a:pt x="440" y="469"/>
                      <a:pt x="464" y="452"/>
                      <a:pt x="485" y="439"/>
                    </a:cubicBezTo>
                    <a:cubicBezTo>
                      <a:pt x="506" y="426"/>
                      <a:pt x="522" y="411"/>
                      <a:pt x="537" y="394"/>
                    </a:cubicBezTo>
                    <a:cubicBezTo>
                      <a:pt x="552" y="377"/>
                      <a:pt x="567" y="348"/>
                      <a:pt x="575" y="33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4" name="Oval 55"/>
              <p:cNvSpPr>
                <a:spLocks noChangeArrowheads="1"/>
              </p:cNvSpPr>
              <p:nvPr/>
            </p:nvSpPr>
            <p:spPr bwMode="auto">
              <a:xfrm rot="2220000">
                <a:off x="4606" y="655"/>
                <a:ext cx="35" cy="16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595" name="Line 56"/>
              <p:cNvSpPr>
                <a:spLocks noChangeShapeType="1"/>
              </p:cNvSpPr>
              <p:nvPr/>
            </p:nvSpPr>
            <p:spPr bwMode="auto">
              <a:xfrm flipV="1">
                <a:off x="4492" y="892"/>
                <a:ext cx="0" cy="8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90" name="Line 57"/>
            <p:cNvSpPr>
              <a:spLocks noChangeShapeType="1"/>
            </p:cNvSpPr>
            <p:nvPr/>
          </p:nvSpPr>
          <p:spPr bwMode="auto">
            <a:xfrm rot="-5400000">
              <a:off x="4645" y="988"/>
              <a:ext cx="3" cy="1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Text Box 58"/>
            <p:cNvSpPr txBox="1">
              <a:spLocks noChangeArrowheads="1"/>
            </p:cNvSpPr>
            <p:nvPr/>
          </p:nvSpPr>
          <p:spPr bwMode="auto">
            <a:xfrm>
              <a:off x="4386" y="693"/>
              <a:ext cx="2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E</a:t>
              </a:r>
            </a:p>
          </p:txBody>
        </p:sp>
        <p:sp>
          <p:nvSpPr>
            <p:cNvPr id="24592" name="Text Box 59"/>
            <p:cNvSpPr txBox="1">
              <a:spLocks noChangeArrowheads="1"/>
            </p:cNvSpPr>
            <p:nvPr/>
          </p:nvSpPr>
          <p:spPr bwMode="auto">
            <a:xfrm>
              <a:off x="5283" y="1507"/>
              <a:ext cx="2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  <p:bldP spid="7197" grpId="0"/>
      <p:bldP spid="72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657600"/>
            <a:ext cx="30448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101725" y="250825"/>
            <a:ext cx="6083300" cy="798513"/>
          </a:xfrm>
        </p:spPr>
        <p:txBody>
          <a:bodyPr/>
          <a:lstStyle/>
          <a:p>
            <a:pPr eaLnBrk="1" hangingPunct="1"/>
            <a:r>
              <a:rPr lang="en-US" sz="3600" smtClean="0"/>
              <a:t>Higher Order Corrections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562600" cy="2314575"/>
          </a:xfrm>
        </p:spPr>
        <p:txBody>
          <a:bodyPr/>
          <a:lstStyle/>
          <a:p>
            <a:pPr eaLnBrk="1" hangingPunct="1"/>
            <a:r>
              <a:rPr lang="en-US" sz="2000" smtClean="0"/>
              <a:t>Without nonlinear corrections, phase space becomes distorted during deceleration</a:t>
            </a:r>
          </a:p>
          <a:p>
            <a:pPr eaLnBrk="1" hangingPunct="1"/>
            <a:r>
              <a:rPr lang="en-US" sz="2000" smtClean="0"/>
              <a:t>Curvature, torsion,… can be compensated by nonlinear adjustments </a:t>
            </a:r>
          </a:p>
          <a:p>
            <a:pPr lvl="1" eaLnBrk="1" hangingPunct="1"/>
            <a:r>
              <a:rPr lang="en-US" sz="1800" smtClean="0"/>
              <a:t>differentially move phase space regions to match gradient required for energy compression</a:t>
            </a:r>
            <a:endParaRPr lang="en-US" smtClean="0"/>
          </a:p>
          <a:p>
            <a:pPr eaLnBrk="1" hangingPunct="1"/>
            <a:endParaRPr lang="en-US" sz="2000" smtClean="0"/>
          </a:p>
        </p:txBody>
      </p:sp>
      <p:sp>
        <p:nvSpPr>
          <p:cNvPr id="8197" name="Freeform 5"/>
          <p:cNvSpPr>
            <a:spLocks noChangeAspect="1"/>
          </p:cNvSpPr>
          <p:nvPr/>
        </p:nvSpPr>
        <p:spPr bwMode="auto">
          <a:xfrm>
            <a:off x="6553200" y="1516063"/>
            <a:ext cx="1554163" cy="1112837"/>
          </a:xfrm>
          <a:custGeom>
            <a:avLst/>
            <a:gdLst>
              <a:gd name="T0" fmla="*/ 2147483647 w 979"/>
              <a:gd name="T1" fmla="*/ 2147483647 h 701"/>
              <a:gd name="T2" fmla="*/ 2147483647 w 979"/>
              <a:gd name="T3" fmla="*/ 2147483647 h 701"/>
              <a:gd name="T4" fmla="*/ 2147483647 w 979"/>
              <a:gd name="T5" fmla="*/ 2147483647 h 701"/>
              <a:gd name="T6" fmla="*/ 2147483647 w 979"/>
              <a:gd name="T7" fmla="*/ 2147483647 h 701"/>
              <a:gd name="T8" fmla="*/ 2147483647 w 979"/>
              <a:gd name="T9" fmla="*/ 2147483647 h 701"/>
              <a:gd name="T10" fmla="*/ 2147483647 w 979"/>
              <a:gd name="T11" fmla="*/ 2147483647 h 701"/>
              <a:gd name="T12" fmla="*/ 2147483647 w 979"/>
              <a:gd name="T13" fmla="*/ 2147483647 h 701"/>
              <a:gd name="T14" fmla="*/ 2147483647 w 979"/>
              <a:gd name="T15" fmla="*/ 2147483647 h 701"/>
              <a:gd name="T16" fmla="*/ 2147483647 w 979"/>
              <a:gd name="T17" fmla="*/ 2147483647 h 701"/>
              <a:gd name="T18" fmla="*/ 2147483647 w 979"/>
              <a:gd name="T19" fmla="*/ 2147483647 h 701"/>
              <a:gd name="T20" fmla="*/ 2147483647 w 979"/>
              <a:gd name="T21" fmla="*/ 2147483647 h 701"/>
              <a:gd name="T22" fmla="*/ 2147483647 w 979"/>
              <a:gd name="T23" fmla="*/ 2147483647 h 701"/>
              <a:gd name="T24" fmla="*/ 2147483647 w 979"/>
              <a:gd name="T25" fmla="*/ 2147483647 h 701"/>
              <a:gd name="T26" fmla="*/ 2147483647 w 979"/>
              <a:gd name="T27" fmla="*/ 0 h 701"/>
              <a:gd name="T28" fmla="*/ 2147483647 w 979"/>
              <a:gd name="T29" fmla="*/ 2147483647 h 701"/>
              <a:gd name="T30" fmla="*/ 2147483647 w 979"/>
              <a:gd name="T31" fmla="*/ 2147483647 h 701"/>
              <a:gd name="T32" fmla="*/ 2147483647 w 979"/>
              <a:gd name="T33" fmla="*/ 2147483647 h 701"/>
              <a:gd name="T34" fmla="*/ 2147483647 w 979"/>
              <a:gd name="T35" fmla="*/ 2147483647 h 701"/>
              <a:gd name="T36" fmla="*/ 2147483647 w 979"/>
              <a:gd name="T37" fmla="*/ 2147483647 h 701"/>
              <a:gd name="T38" fmla="*/ 2147483647 w 979"/>
              <a:gd name="T39" fmla="*/ 2147483647 h 701"/>
              <a:gd name="T40" fmla="*/ 2147483647 w 979"/>
              <a:gd name="T41" fmla="*/ 2147483647 h 701"/>
              <a:gd name="T42" fmla="*/ 2147483647 w 979"/>
              <a:gd name="T43" fmla="*/ 2147483647 h 701"/>
              <a:gd name="T44" fmla="*/ 2147483647 w 979"/>
              <a:gd name="T45" fmla="*/ 2147483647 h 701"/>
              <a:gd name="T46" fmla="*/ 2147483647 w 979"/>
              <a:gd name="T47" fmla="*/ 2147483647 h 701"/>
              <a:gd name="T48" fmla="*/ 2147483647 w 979"/>
              <a:gd name="T49" fmla="*/ 2147483647 h 701"/>
              <a:gd name="T50" fmla="*/ 2147483647 w 979"/>
              <a:gd name="T51" fmla="*/ 2147483647 h 701"/>
              <a:gd name="T52" fmla="*/ 2147483647 w 979"/>
              <a:gd name="T53" fmla="*/ 2147483647 h 701"/>
              <a:gd name="T54" fmla="*/ 2147483647 w 979"/>
              <a:gd name="T55" fmla="*/ 2147483647 h 701"/>
              <a:gd name="T56" fmla="*/ 0 w 979"/>
              <a:gd name="T57" fmla="*/ 2147483647 h 701"/>
              <a:gd name="T58" fmla="*/ 2147483647 w 979"/>
              <a:gd name="T59" fmla="*/ 2147483647 h 701"/>
              <a:gd name="T60" fmla="*/ 2147483647 w 979"/>
              <a:gd name="T61" fmla="*/ 2147483647 h 701"/>
              <a:gd name="T62" fmla="*/ 2147483647 w 979"/>
              <a:gd name="T63" fmla="*/ 2147483647 h 7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79"/>
              <a:gd name="T97" fmla="*/ 0 h 701"/>
              <a:gd name="T98" fmla="*/ 979 w 979"/>
              <a:gd name="T99" fmla="*/ 701 h 7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79" h="701">
                <a:moveTo>
                  <a:pt x="82" y="605"/>
                </a:moveTo>
                <a:lnTo>
                  <a:pt x="114" y="619"/>
                </a:lnTo>
                <a:lnTo>
                  <a:pt x="154" y="637"/>
                </a:lnTo>
                <a:lnTo>
                  <a:pt x="208" y="655"/>
                </a:lnTo>
                <a:lnTo>
                  <a:pt x="278" y="659"/>
                </a:lnTo>
                <a:lnTo>
                  <a:pt x="352" y="664"/>
                </a:lnTo>
                <a:lnTo>
                  <a:pt x="471" y="662"/>
                </a:lnTo>
                <a:cubicBezTo>
                  <a:pt x="508" y="653"/>
                  <a:pt x="535" y="643"/>
                  <a:pt x="574" y="613"/>
                </a:cubicBezTo>
                <a:cubicBezTo>
                  <a:pt x="613" y="583"/>
                  <a:pt x="662" y="538"/>
                  <a:pt x="707" y="482"/>
                </a:cubicBezTo>
                <a:lnTo>
                  <a:pt x="843" y="274"/>
                </a:lnTo>
                <a:lnTo>
                  <a:pt x="909" y="165"/>
                </a:lnTo>
                <a:lnTo>
                  <a:pt x="942" y="98"/>
                </a:lnTo>
                <a:lnTo>
                  <a:pt x="970" y="34"/>
                </a:lnTo>
                <a:lnTo>
                  <a:pt x="979" y="0"/>
                </a:lnTo>
                <a:lnTo>
                  <a:pt x="978" y="37"/>
                </a:lnTo>
                <a:lnTo>
                  <a:pt x="936" y="141"/>
                </a:lnTo>
                <a:lnTo>
                  <a:pt x="880" y="255"/>
                </a:lnTo>
                <a:lnTo>
                  <a:pt x="805" y="375"/>
                </a:lnTo>
                <a:lnTo>
                  <a:pt x="709" y="522"/>
                </a:lnTo>
                <a:lnTo>
                  <a:pt x="632" y="618"/>
                </a:lnTo>
                <a:cubicBezTo>
                  <a:pt x="600" y="646"/>
                  <a:pt x="561" y="675"/>
                  <a:pt x="518" y="688"/>
                </a:cubicBezTo>
                <a:cubicBezTo>
                  <a:pt x="475" y="701"/>
                  <a:pt x="422" y="697"/>
                  <a:pt x="373" y="697"/>
                </a:cubicBezTo>
                <a:lnTo>
                  <a:pt x="221" y="691"/>
                </a:lnTo>
                <a:lnTo>
                  <a:pt x="150" y="671"/>
                </a:lnTo>
                <a:lnTo>
                  <a:pt x="90" y="647"/>
                </a:lnTo>
                <a:lnTo>
                  <a:pt x="82" y="642"/>
                </a:lnTo>
                <a:lnTo>
                  <a:pt x="34" y="610"/>
                </a:lnTo>
                <a:lnTo>
                  <a:pt x="5" y="592"/>
                </a:lnTo>
                <a:lnTo>
                  <a:pt x="0" y="565"/>
                </a:lnTo>
                <a:lnTo>
                  <a:pt x="18" y="571"/>
                </a:lnTo>
                <a:lnTo>
                  <a:pt x="48" y="589"/>
                </a:lnTo>
                <a:lnTo>
                  <a:pt x="82" y="60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Freeform 6"/>
          <p:cNvSpPr>
            <a:spLocks noChangeAspect="1"/>
          </p:cNvSpPr>
          <p:nvPr/>
        </p:nvSpPr>
        <p:spPr bwMode="auto">
          <a:xfrm rot="268531">
            <a:off x="6762750" y="1246188"/>
            <a:ext cx="1685925" cy="2173287"/>
          </a:xfrm>
          <a:custGeom>
            <a:avLst/>
            <a:gdLst>
              <a:gd name="T0" fmla="*/ 2147483647 w 1062"/>
              <a:gd name="T1" fmla="*/ 2147483647 h 1284"/>
              <a:gd name="T2" fmla="*/ 2147483647 w 1062"/>
              <a:gd name="T3" fmla="*/ 2147483647 h 1284"/>
              <a:gd name="T4" fmla="*/ 2147483647 w 1062"/>
              <a:gd name="T5" fmla="*/ 2147483647 h 1284"/>
              <a:gd name="T6" fmla="*/ 2147483647 w 1062"/>
              <a:gd name="T7" fmla="*/ 2147483647 h 1284"/>
              <a:gd name="T8" fmla="*/ 2147483647 w 1062"/>
              <a:gd name="T9" fmla="*/ 2147483647 h 1284"/>
              <a:gd name="T10" fmla="*/ 2147483647 w 1062"/>
              <a:gd name="T11" fmla="*/ 2147483647 h 1284"/>
              <a:gd name="T12" fmla="*/ 2147483647 w 1062"/>
              <a:gd name="T13" fmla="*/ 2147483647 h 1284"/>
              <a:gd name="T14" fmla="*/ 2147483647 w 1062"/>
              <a:gd name="T15" fmla="*/ 2147483647 h 1284"/>
              <a:gd name="T16" fmla="*/ 2147483647 w 1062"/>
              <a:gd name="T17" fmla="*/ 2147483647 h 1284"/>
              <a:gd name="T18" fmla="*/ 2147483647 w 1062"/>
              <a:gd name="T19" fmla="*/ 2147483647 h 1284"/>
              <a:gd name="T20" fmla="*/ 2147483647 w 1062"/>
              <a:gd name="T21" fmla="*/ 2147483647 h 1284"/>
              <a:gd name="T22" fmla="*/ 2147483647 w 1062"/>
              <a:gd name="T23" fmla="*/ 2147483647 h 1284"/>
              <a:gd name="T24" fmla="*/ 2147483647 w 1062"/>
              <a:gd name="T25" fmla="*/ 2147483647 h 1284"/>
              <a:gd name="T26" fmla="*/ 2147483647 w 1062"/>
              <a:gd name="T27" fmla="*/ 2147483647 h 1284"/>
              <a:gd name="T28" fmla="*/ 2147483647 w 1062"/>
              <a:gd name="T29" fmla="*/ 2147483647 h 1284"/>
              <a:gd name="T30" fmla="*/ 2147483647 w 1062"/>
              <a:gd name="T31" fmla="*/ 2147483647 h 1284"/>
              <a:gd name="T32" fmla="*/ 2147483647 w 1062"/>
              <a:gd name="T33" fmla="*/ 2147483647 h 1284"/>
              <a:gd name="T34" fmla="*/ 2147483647 w 1062"/>
              <a:gd name="T35" fmla="*/ 2147483647 h 1284"/>
              <a:gd name="T36" fmla="*/ 2147483647 w 1062"/>
              <a:gd name="T37" fmla="*/ 2147483647 h 1284"/>
              <a:gd name="T38" fmla="*/ 2147483647 w 1062"/>
              <a:gd name="T39" fmla="*/ 2147483647 h 1284"/>
              <a:gd name="T40" fmla="*/ 2147483647 w 1062"/>
              <a:gd name="T41" fmla="*/ 2147483647 h 1284"/>
              <a:gd name="T42" fmla="*/ 2147483647 w 1062"/>
              <a:gd name="T43" fmla="*/ 2147483647 h 1284"/>
              <a:gd name="T44" fmla="*/ 2147483647 w 1062"/>
              <a:gd name="T45" fmla="*/ 2147483647 h 1284"/>
              <a:gd name="T46" fmla="*/ 2147483647 w 1062"/>
              <a:gd name="T47" fmla="*/ 2147483647 h 1284"/>
              <a:gd name="T48" fmla="*/ 2147483647 w 1062"/>
              <a:gd name="T49" fmla="*/ 2147483647 h 1284"/>
              <a:gd name="T50" fmla="*/ 2147483647 w 1062"/>
              <a:gd name="T51" fmla="*/ 2147483647 h 1284"/>
              <a:gd name="T52" fmla="*/ 2147483647 w 1062"/>
              <a:gd name="T53" fmla="*/ 2147483647 h 1284"/>
              <a:gd name="T54" fmla="*/ 2147483647 w 1062"/>
              <a:gd name="T55" fmla="*/ 2147483647 h 1284"/>
              <a:gd name="T56" fmla="*/ 2147483647 w 1062"/>
              <a:gd name="T57" fmla="*/ 2147483647 h 1284"/>
              <a:gd name="T58" fmla="*/ 2147483647 w 1062"/>
              <a:gd name="T59" fmla="*/ 2147483647 h 1284"/>
              <a:gd name="T60" fmla="*/ 2147483647 w 1062"/>
              <a:gd name="T61" fmla="*/ 2147483647 h 1284"/>
              <a:gd name="T62" fmla="*/ 2147483647 w 1062"/>
              <a:gd name="T63" fmla="*/ 2147483647 h 12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2"/>
              <a:gd name="T97" fmla="*/ 0 h 1284"/>
              <a:gd name="T98" fmla="*/ 1062 w 1062"/>
              <a:gd name="T99" fmla="*/ 1284 h 12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2" h="1284">
                <a:moveTo>
                  <a:pt x="49" y="1109"/>
                </a:moveTo>
                <a:lnTo>
                  <a:pt x="76" y="1049"/>
                </a:lnTo>
                <a:lnTo>
                  <a:pt x="100" y="994"/>
                </a:lnTo>
                <a:lnTo>
                  <a:pt x="149" y="921"/>
                </a:lnTo>
                <a:lnTo>
                  <a:pt x="278" y="746"/>
                </a:lnTo>
                <a:lnTo>
                  <a:pt x="395" y="591"/>
                </a:lnTo>
                <a:lnTo>
                  <a:pt x="515" y="459"/>
                </a:lnTo>
                <a:lnTo>
                  <a:pt x="611" y="370"/>
                </a:lnTo>
                <a:lnTo>
                  <a:pt x="707" y="276"/>
                </a:lnTo>
                <a:lnTo>
                  <a:pt x="796" y="195"/>
                </a:lnTo>
                <a:lnTo>
                  <a:pt x="882" y="118"/>
                </a:lnTo>
                <a:cubicBezTo>
                  <a:pt x="924" y="86"/>
                  <a:pt x="1036" y="7"/>
                  <a:pt x="1048" y="3"/>
                </a:cubicBezTo>
                <a:cubicBezTo>
                  <a:pt x="1062" y="0"/>
                  <a:pt x="982" y="67"/>
                  <a:pt x="954" y="92"/>
                </a:cubicBezTo>
                <a:lnTo>
                  <a:pt x="880" y="156"/>
                </a:lnTo>
                <a:lnTo>
                  <a:pt x="836" y="201"/>
                </a:lnTo>
                <a:lnTo>
                  <a:pt x="786" y="250"/>
                </a:lnTo>
                <a:lnTo>
                  <a:pt x="692" y="338"/>
                </a:lnTo>
                <a:lnTo>
                  <a:pt x="623" y="408"/>
                </a:lnTo>
                <a:lnTo>
                  <a:pt x="532" y="504"/>
                </a:lnTo>
                <a:lnTo>
                  <a:pt x="464" y="576"/>
                </a:lnTo>
                <a:lnTo>
                  <a:pt x="360" y="697"/>
                </a:lnTo>
                <a:lnTo>
                  <a:pt x="266" y="817"/>
                </a:lnTo>
                <a:lnTo>
                  <a:pt x="187" y="921"/>
                </a:lnTo>
                <a:lnTo>
                  <a:pt x="121" y="1032"/>
                </a:lnTo>
                <a:lnTo>
                  <a:pt x="83" y="1121"/>
                </a:lnTo>
                <a:lnTo>
                  <a:pt x="59" y="1169"/>
                </a:lnTo>
                <a:lnTo>
                  <a:pt x="32" y="1234"/>
                </a:lnTo>
                <a:cubicBezTo>
                  <a:pt x="22" y="1253"/>
                  <a:pt x="5" y="1282"/>
                  <a:pt x="1" y="1284"/>
                </a:cubicBezTo>
                <a:cubicBezTo>
                  <a:pt x="0" y="1283"/>
                  <a:pt x="0" y="1259"/>
                  <a:pt x="6" y="1248"/>
                </a:cubicBezTo>
                <a:lnTo>
                  <a:pt x="16" y="1208"/>
                </a:lnTo>
                <a:lnTo>
                  <a:pt x="35" y="1155"/>
                </a:lnTo>
                <a:cubicBezTo>
                  <a:pt x="37" y="1139"/>
                  <a:pt x="49" y="1109"/>
                  <a:pt x="49" y="110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Freeform 7"/>
          <p:cNvSpPr>
            <a:spLocks noChangeAspect="1"/>
          </p:cNvSpPr>
          <p:nvPr/>
        </p:nvSpPr>
        <p:spPr bwMode="auto">
          <a:xfrm>
            <a:off x="6491288" y="1517650"/>
            <a:ext cx="2012950" cy="1509713"/>
          </a:xfrm>
          <a:custGeom>
            <a:avLst/>
            <a:gdLst>
              <a:gd name="T0" fmla="*/ 0 w 1268"/>
              <a:gd name="T1" fmla="*/ 0 h 951"/>
              <a:gd name="T2" fmla="*/ 2147483647 w 1268"/>
              <a:gd name="T3" fmla="*/ 2147483647 h 951"/>
              <a:gd name="T4" fmla="*/ 2147483647 w 1268"/>
              <a:gd name="T5" fmla="*/ 2147483647 h 951"/>
              <a:gd name="T6" fmla="*/ 2147483647 w 1268"/>
              <a:gd name="T7" fmla="*/ 2147483647 h 951"/>
              <a:gd name="T8" fmla="*/ 2147483647 w 1268"/>
              <a:gd name="T9" fmla="*/ 2147483647 h 951"/>
              <a:gd name="T10" fmla="*/ 2147483647 w 1268"/>
              <a:gd name="T11" fmla="*/ 2147483647 h 951"/>
              <a:gd name="T12" fmla="*/ 2147483647 w 1268"/>
              <a:gd name="T13" fmla="*/ 2147483647 h 951"/>
              <a:gd name="T14" fmla="*/ 2147483647 w 1268"/>
              <a:gd name="T15" fmla="*/ 2147483647 h 951"/>
              <a:gd name="T16" fmla="*/ 2147483647 w 1268"/>
              <a:gd name="T17" fmla="*/ 2147483647 h 951"/>
              <a:gd name="T18" fmla="*/ 2147483647 w 1268"/>
              <a:gd name="T19" fmla="*/ 2147483647 h 951"/>
              <a:gd name="T20" fmla="*/ 2147483647 w 1268"/>
              <a:gd name="T21" fmla="*/ 2147483647 h 951"/>
              <a:gd name="T22" fmla="*/ 2147483647 w 1268"/>
              <a:gd name="T23" fmla="*/ 2147483647 h 951"/>
              <a:gd name="T24" fmla="*/ 2147483647 w 1268"/>
              <a:gd name="T25" fmla="*/ 2147483647 h 9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68"/>
              <a:gd name="T40" fmla="*/ 0 h 951"/>
              <a:gd name="T41" fmla="*/ 1268 w 1268"/>
              <a:gd name="T42" fmla="*/ 951 h 9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68" h="951">
                <a:moveTo>
                  <a:pt x="0" y="0"/>
                </a:moveTo>
                <a:cubicBezTo>
                  <a:pt x="16" y="20"/>
                  <a:pt x="38" y="90"/>
                  <a:pt x="64" y="140"/>
                </a:cubicBezTo>
                <a:cubicBezTo>
                  <a:pt x="90" y="190"/>
                  <a:pt x="122" y="240"/>
                  <a:pt x="154" y="296"/>
                </a:cubicBezTo>
                <a:cubicBezTo>
                  <a:pt x="186" y="352"/>
                  <a:pt x="224" y="422"/>
                  <a:pt x="258" y="479"/>
                </a:cubicBezTo>
                <a:cubicBezTo>
                  <a:pt x="293" y="535"/>
                  <a:pt x="329" y="587"/>
                  <a:pt x="363" y="633"/>
                </a:cubicBezTo>
                <a:cubicBezTo>
                  <a:pt x="397" y="679"/>
                  <a:pt x="433" y="717"/>
                  <a:pt x="465" y="751"/>
                </a:cubicBezTo>
                <a:cubicBezTo>
                  <a:pt x="497" y="785"/>
                  <a:pt x="525" y="813"/>
                  <a:pt x="557" y="841"/>
                </a:cubicBezTo>
                <a:cubicBezTo>
                  <a:pt x="589" y="869"/>
                  <a:pt x="613" y="901"/>
                  <a:pt x="659" y="919"/>
                </a:cubicBezTo>
                <a:cubicBezTo>
                  <a:pt x="705" y="937"/>
                  <a:pt x="777" y="951"/>
                  <a:pt x="829" y="945"/>
                </a:cubicBezTo>
                <a:cubicBezTo>
                  <a:pt x="882" y="939"/>
                  <a:pt x="930" y="905"/>
                  <a:pt x="972" y="879"/>
                </a:cubicBezTo>
                <a:cubicBezTo>
                  <a:pt x="1014" y="853"/>
                  <a:pt x="1046" y="823"/>
                  <a:pt x="1076" y="789"/>
                </a:cubicBezTo>
                <a:cubicBezTo>
                  <a:pt x="1106" y="755"/>
                  <a:pt x="1118" y="737"/>
                  <a:pt x="1150" y="674"/>
                </a:cubicBezTo>
                <a:cubicBezTo>
                  <a:pt x="1182" y="611"/>
                  <a:pt x="1244" y="463"/>
                  <a:pt x="1268" y="4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7143750" y="1400175"/>
            <a:ext cx="0" cy="13477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667500" y="1846263"/>
            <a:ext cx="1862138" cy="1169987"/>
            <a:chOff x="4200" y="1169"/>
            <a:chExt cx="1173" cy="737"/>
          </a:xfrm>
        </p:grpSpPr>
        <p:sp>
          <p:nvSpPr>
            <p:cNvPr id="25635" name="Line 10"/>
            <p:cNvSpPr>
              <a:spLocks noChangeShapeType="1"/>
            </p:cNvSpPr>
            <p:nvPr/>
          </p:nvSpPr>
          <p:spPr bwMode="auto">
            <a:xfrm rot="10800000" flipV="1">
              <a:off x="4297" y="1349"/>
              <a:ext cx="2" cy="28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11"/>
            <p:cNvSpPr>
              <a:spLocks noChangeShapeType="1"/>
            </p:cNvSpPr>
            <p:nvPr/>
          </p:nvSpPr>
          <p:spPr bwMode="auto">
            <a:xfrm rot="10800000" flipH="1" flipV="1">
              <a:off x="4200" y="1169"/>
              <a:ext cx="3" cy="4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12"/>
            <p:cNvSpPr>
              <a:spLocks noChangeShapeType="1"/>
            </p:cNvSpPr>
            <p:nvPr/>
          </p:nvSpPr>
          <p:spPr bwMode="auto">
            <a:xfrm rot="10800000" flipH="1" flipV="1">
              <a:off x="4387" y="1496"/>
              <a:ext cx="3" cy="1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13"/>
            <p:cNvSpPr>
              <a:spLocks noChangeShapeType="1"/>
            </p:cNvSpPr>
            <p:nvPr/>
          </p:nvSpPr>
          <p:spPr bwMode="auto">
            <a:xfrm flipH="1" flipV="1">
              <a:off x="4589" y="1641"/>
              <a:ext cx="3" cy="1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14"/>
            <p:cNvSpPr>
              <a:spLocks noChangeShapeType="1"/>
            </p:cNvSpPr>
            <p:nvPr/>
          </p:nvSpPr>
          <p:spPr bwMode="auto">
            <a:xfrm flipV="1">
              <a:off x="4876" y="1640"/>
              <a:ext cx="0" cy="2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Line 15"/>
            <p:cNvSpPr>
              <a:spLocks noChangeShapeType="1"/>
            </p:cNvSpPr>
            <p:nvPr/>
          </p:nvSpPr>
          <p:spPr bwMode="auto">
            <a:xfrm flipV="1">
              <a:off x="4722" y="1639"/>
              <a:ext cx="0" cy="23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16"/>
            <p:cNvSpPr>
              <a:spLocks noChangeShapeType="1"/>
            </p:cNvSpPr>
            <p:nvPr/>
          </p:nvSpPr>
          <p:spPr bwMode="auto">
            <a:xfrm flipV="1">
              <a:off x="5028" y="1634"/>
              <a:ext cx="0" cy="23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17"/>
            <p:cNvSpPr>
              <a:spLocks noChangeShapeType="1"/>
            </p:cNvSpPr>
            <p:nvPr/>
          </p:nvSpPr>
          <p:spPr bwMode="auto">
            <a:xfrm flipH="1" flipV="1">
              <a:off x="5171" y="1641"/>
              <a:ext cx="3" cy="1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18"/>
            <p:cNvSpPr>
              <a:spLocks noChangeShapeType="1"/>
            </p:cNvSpPr>
            <p:nvPr/>
          </p:nvSpPr>
          <p:spPr bwMode="auto">
            <a:xfrm rot="10800000" flipH="1" flipV="1">
              <a:off x="5291" y="1533"/>
              <a:ext cx="3" cy="1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Line 19"/>
            <p:cNvSpPr>
              <a:spLocks noChangeShapeType="1"/>
            </p:cNvSpPr>
            <p:nvPr/>
          </p:nvSpPr>
          <p:spPr bwMode="auto">
            <a:xfrm rot="10800000" flipV="1">
              <a:off x="5371" y="1356"/>
              <a:ext cx="2" cy="2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675438" y="909638"/>
            <a:ext cx="1844675" cy="2424112"/>
            <a:chOff x="4205" y="573"/>
            <a:chExt cx="1162" cy="1527"/>
          </a:xfrm>
        </p:grpSpPr>
        <p:sp>
          <p:nvSpPr>
            <p:cNvPr id="25625" name="Line 21"/>
            <p:cNvSpPr>
              <a:spLocks noChangeShapeType="1"/>
            </p:cNvSpPr>
            <p:nvPr/>
          </p:nvSpPr>
          <p:spPr bwMode="auto">
            <a:xfrm flipH="1" flipV="1">
              <a:off x="4205" y="1637"/>
              <a:ext cx="3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22"/>
            <p:cNvSpPr>
              <a:spLocks noChangeShapeType="1"/>
            </p:cNvSpPr>
            <p:nvPr/>
          </p:nvSpPr>
          <p:spPr bwMode="auto">
            <a:xfrm flipV="1">
              <a:off x="4297" y="1641"/>
              <a:ext cx="2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23"/>
            <p:cNvSpPr>
              <a:spLocks noChangeShapeType="1"/>
            </p:cNvSpPr>
            <p:nvPr/>
          </p:nvSpPr>
          <p:spPr bwMode="auto">
            <a:xfrm flipH="1" flipV="1">
              <a:off x="4391" y="1634"/>
              <a:ext cx="3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24"/>
            <p:cNvSpPr>
              <a:spLocks noChangeShapeType="1"/>
            </p:cNvSpPr>
            <p:nvPr/>
          </p:nvSpPr>
          <p:spPr bwMode="auto">
            <a:xfrm rot="10800000" flipH="1" flipV="1">
              <a:off x="4585" y="1525"/>
              <a:ext cx="3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25"/>
            <p:cNvSpPr>
              <a:spLocks noChangeShapeType="1"/>
            </p:cNvSpPr>
            <p:nvPr/>
          </p:nvSpPr>
          <p:spPr bwMode="auto">
            <a:xfrm rot="10800000" flipV="1">
              <a:off x="4721" y="1393"/>
              <a:ext cx="0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26"/>
            <p:cNvSpPr>
              <a:spLocks noChangeShapeType="1"/>
            </p:cNvSpPr>
            <p:nvPr/>
          </p:nvSpPr>
          <p:spPr bwMode="auto">
            <a:xfrm rot="10800000" flipV="1">
              <a:off x="4873" y="1236"/>
              <a:ext cx="0" cy="2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27"/>
            <p:cNvSpPr>
              <a:spLocks noChangeShapeType="1"/>
            </p:cNvSpPr>
            <p:nvPr/>
          </p:nvSpPr>
          <p:spPr bwMode="auto">
            <a:xfrm flipH="1" flipV="1">
              <a:off x="5277" y="786"/>
              <a:ext cx="3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Line 28"/>
            <p:cNvSpPr>
              <a:spLocks noChangeShapeType="1"/>
            </p:cNvSpPr>
            <p:nvPr/>
          </p:nvSpPr>
          <p:spPr bwMode="auto">
            <a:xfrm rot="10800000" flipH="1" flipV="1">
              <a:off x="5160" y="983"/>
              <a:ext cx="3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Line 29"/>
            <p:cNvSpPr>
              <a:spLocks noChangeShapeType="1"/>
            </p:cNvSpPr>
            <p:nvPr/>
          </p:nvSpPr>
          <p:spPr bwMode="auto">
            <a:xfrm rot="10800000" flipV="1">
              <a:off x="5023" y="1101"/>
              <a:ext cx="0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30"/>
            <p:cNvSpPr>
              <a:spLocks noChangeShapeType="1"/>
            </p:cNvSpPr>
            <p:nvPr/>
          </p:nvSpPr>
          <p:spPr bwMode="auto">
            <a:xfrm flipV="1">
              <a:off x="5365" y="573"/>
              <a:ext cx="2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3" name="Oval 31"/>
          <p:cNvSpPr>
            <a:spLocks noChangeArrowheads="1"/>
          </p:cNvSpPr>
          <p:nvPr/>
        </p:nvSpPr>
        <p:spPr bwMode="auto">
          <a:xfrm rot="2220000">
            <a:off x="7305675" y="1052513"/>
            <a:ext cx="55563" cy="2552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569075" y="1314450"/>
            <a:ext cx="1930400" cy="2030413"/>
            <a:chOff x="4138" y="828"/>
            <a:chExt cx="1216" cy="1279"/>
          </a:xfrm>
        </p:grpSpPr>
        <p:sp>
          <p:nvSpPr>
            <p:cNvPr id="25618" name="Line 33"/>
            <p:cNvSpPr>
              <a:spLocks noChangeShapeType="1"/>
            </p:cNvSpPr>
            <p:nvPr/>
          </p:nvSpPr>
          <p:spPr bwMode="auto">
            <a:xfrm>
              <a:off x="4138" y="2107"/>
              <a:ext cx="7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34"/>
            <p:cNvSpPr>
              <a:spLocks noChangeShapeType="1"/>
            </p:cNvSpPr>
            <p:nvPr/>
          </p:nvSpPr>
          <p:spPr bwMode="auto">
            <a:xfrm>
              <a:off x="4227" y="1991"/>
              <a:ext cx="5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35"/>
            <p:cNvSpPr>
              <a:spLocks noChangeShapeType="1"/>
            </p:cNvSpPr>
            <p:nvPr/>
          </p:nvSpPr>
          <p:spPr bwMode="auto">
            <a:xfrm>
              <a:off x="4671" y="1403"/>
              <a:ext cx="5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36"/>
            <p:cNvSpPr>
              <a:spLocks noChangeShapeType="1"/>
            </p:cNvSpPr>
            <p:nvPr/>
          </p:nvSpPr>
          <p:spPr bwMode="auto">
            <a:xfrm>
              <a:off x="4789" y="1247"/>
              <a:ext cx="7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37"/>
            <p:cNvSpPr>
              <a:spLocks noChangeShapeType="1"/>
            </p:cNvSpPr>
            <p:nvPr/>
          </p:nvSpPr>
          <p:spPr bwMode="auto">
            <a:xfrm>
              <a:off x="4894" y="1108"/>
              <a:ext cx="127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38"/>
            <p:cNvSpPr>
              <a:spLocks noChangeShapeType="1"/>
            </p:cNvSpPr>
            <p:nvPr/>
          </p:nvSpPr>
          <p:spPr bwMode="auto">
            <a:xfrm>
              <a:off x="4974" y="993"/>
              <a:ext cx="18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39"/>
            <p:cNvSpPr>
              <a:spLocks noChangeShapeType="1"/>
            </p:cNvSpPr>
            <p:nvPr/>
          </p:nvSpPr>
          <p:spPr bwMode="auto">
            <a:xfrm>
              <a:off x="5106" y="828"/>
              <a:ext cx="2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32" name="Freeform 40"/>
          <p:cNvSpPr>
            <a:spLocks noChangeAspect="1"/>
          </p:cNvSpPr>
          <p:nvPr/>
        </p:nvSpPr>
        <p:spPr bwMode="auto">
          <a:xfrm>
            <a:off x="6657975" y="908050"/>
            <a:ext cx="1879600" cy="1717675"/>
          </a:xfrm>
          <a:custGeom>
            <a:avLst/>
            <a:gdLst>
              <a:gd name="T0" fmla="*/ 2147483647 w 1184"/>
              <a:gd name="T1" fmla="*/ 2147483647 h 1082"/>
              <a:gd name="T2" fmla="*/ 2147483647 w 1184"/>
              <a:gd name="T3" fmla="*/ 2147483647 h 1082"/>
              <a:gd name="T4" fmla="*/ 2147483647 w 1184"/>
              <a:gd name="T5" fmla="*/ 2147483647 h 1082"/>
              <a:gd name="T6" fmla="*/ 2147483647 w 1184"/>
              <a:gd name="T7" fmla="*/ 2147483647 h 1082"/>
              <a:gd name="T8" fmla="*/ 2147483647 w 1184"/>
              <a:gd name="T9" fmla="*/ 2147483647 h 1082"/>
              <a:gd name="T10" fmla="*/ 2147483647 w 1184"/>
              <a:gd name="T11" fmla="*/ 2147483647 h 1082"/>
              <a:gd name="T12" fmla="*/ 2147483647 w 1184"/>
              <a:gd name="T13" fmla="*/ 2147483647 h 1082"/>
              <a:gd name="T14" fmla="*/ 2147483647 w 1184"/>
              <a:gd name="T15" fmla="*/ 2147483647 h 1082"/>
              <a:gd name="T16" fmla="*/ 2147483647 w 1184"/>
              <a:gd name="T17" fmla="*/ 2147483647 h 1082"/>
              <a:gd name="T18" fmla="*/ 2147483647 w 1184"/>
              <a:gd name="T19" fmla="*/ 2147483647 h 1082"/>
              <a:gd name="T20" fmla="*/ 2147483647 w 1184"/>
              <a:gd name="T21" fmla="*/ 2147483647 h 1082"/>
              <a:gd name="T22" fmla="*/ 2147483647 w 1184"/>
              <a:gd name="T23" fmla="*/ 2147483647 h 1082"/>
              <a:gd name="T24" fmla="*/ 2147483647 w 1184"/>
              <a:gd name="T25" fmla="*/ 2147483647 h 1082"/>
              <a:gd name="T26" fmla="*/ 2147483647 w 1184"/>
              <a:gd name="T27" fmla="*/ 2147483647 h 1082"/>
              <a:gd name="T28" fmla="*/ 2147483647 w 1184"/>
              <a:gd name="T29" fmla="*/ 2147483647 h 1082"/>
              <a:gd name="T30" fmla="*/ 2147483647 w 1184"/>
              <a:gd name="T31" fmla="*/ 2147483647 h 1082"/>
              <a:gd name="T32" fmla="*/ 2147483647 w 1184"/>
              <a:gd name="T33" fmla="*/ 2147483647 h 1082"/>
              <a:gd name="T34" fmla="*/ 2147483647 w 1184"/>
              <a:gd name="T35" fmla="*/ 2147483647 h 1082"/>
              <a:gd name="T36" fmla="*/ 2147483647 w 1184"/>
              <a:gd name="T37" fmla="*/ 2147483647 h 1082"/>
              <a:gd name="T38" fmla="*/ 2147483647 w 1184"/>
              <a:gd name="T39" fmla="*/ 2147483647 h 1082"/>
              <a:gd name="T40" fmla="*/ 2147483647 w 1184"/>
              <a:gd name="T41" fmla="*/ 2147483647 h 1082"/>
              <a:gd name="T42" fmla="*/ 2147483647 w 1184"/>
              <a:gd name="T43" fmla="*/ 2147483647 h 1082"/>
              <a:gd name="T44" fmla="*/ 2147483647 w 1184"/>
              <a:gd name="T45" fmla="*/ 2147483647 h 1082"/>
              <a:gd name="T46" fmla="*/ 2147483647 w 1184"/>
              <a:gd name="T47" fmla="*/ 2147483647 h 1082"/>
              <a:gd name="T48" fmla="*/ 2147483647 w 1184"/>
              <a:gd name="T49" fmla="*/ 2147483647 h 1082"/>
              <a:gd name="T50" fmla="*/ 2147483647 w 1184"/>
              <a:gd name="T51" fmla="*/ 2147483647 h 1082"/>
              <a:gd name="T52" fmla="*/ 2147483647 w 1184"/>
              <a:gd name="T53" fmla="*/ 2147483647 h 1082"/>
              <a:gd name="T54" fmla="*/ 2147483647 w 1184"/>
              <a:gd name="T55" fmla="*/ 2147483647 h 1082"/>
              <a:gd name="T56" fmla="*/ 2147483647 w 1184"/>
              <a:gd name="T57" fmla="*/ 2147483647 h 108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184"/>
              <a:gd name="T88" fmla="*/ 0 h 1082"/>
              <a:gd name="T89" fmla="*/ 1184 w 1184"/>
              <a:gd name="T90" fmla="*/ 1082 h 108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184" h="1082">
                <a:moveTo>
                  <a:pt x="53" y="1044"/>
                </a:moveTo>
                <a:lnTo>
                  <a:pt x="101" y="1041"/>
                </a:lnTo>
                <a:lnTo>
                  <a:pt x="191" y="1038"/>
                </a:lnTo>
                <a:lnTo>
                  <a:pt x="347" y="1043"/>
                </a:lnTo>
                <a:cubicBezTo>
                  <a:pt x="402" y="1039"/>
                  <a:pt x="475" y="1032"/>
                  <a:pt x="524" y="1014"/>
                </a:cubicBezTo>
                <a:cubicBezTo>
                  <a:pt x="572" y="994"/>
                  <a:pt x="602" y="970"/>
                  <a:pt x="640" y="935"/>
                </a:cubicBezTo>
                <a:cubicBezTo>
                  <a:pt x="679" y="902"/>
                  <a:pt x="723" y="852"/>
                  <a:pt x="756" y="815"/>
                </a:cubicBezTo>
                <a:lnTo>
                  <a:pt x="838" y="710"/>
                </a:lnTo>
                <a:lnTo>
                  <a:pt x="942" y="519"/>
                </a:lnTo>
                <a:lnTo>
                  <a:pt x="1042" y="299"/>
                </a:lnTo>
                <a:cubicBezTo>
                  <a:pt x="1080" y="213"/>
                  <a:pt x="1166" y="2"/>
                  <a:pt x="1170" y="2"/>
                </a:cubicBezTo>
                <a:cubicBezTo>
                  <a:pt x="1184" y="0"/>
                  <a:pt x="1094" y="231"/>
                  <a:pt x="1069" y="298"/>
                </a:cubicBezTo>
                <a:lnTo>
                  <a:pt x="1021" y="405"/>
                </a:lnTo>
                <a:lnTo>
                  <a:pt x="964" y="537"/>
                </a:lnTo>
                <a:lnTo>
                  <a:pt x="912" y="628"/>
                </a:lnTo>
                <a:lnTo>
                  <a:pt x="826" y="778"/>
                </a:lnTo>
                <a:lnTo>
                  <a:pt x="721" y="898"/>
                </a:lnTo>
                <a:lnTo>
                  <a:pt x="652" y="966"/>
                </a:lnTo>
                <a:cubicBezTo>
                  <a:pt x="624" y="991"/>
                  <a:pt x="588" y="1029"/>
                  <a:pt x="552" y="1047"/>
                </a:cubicBezTo>
                <a:cubicBezTo>
                  <a:pt x="516" y="1065"/>
                  <a:pt x="474" y="1068"/>
                  <a:pt x="436" y="1074"/>
                </a:cubicBezTo>
                <a:lnTo>
                  <a:pt x="323" y="1082"/>
                </a:lnTo>
                <a:lnTo>
                  <a:pt x="224" y="1078"/>
                </a:lnTo>
                <a:lnTo>
                  <a:pt x="188" y="1080"/>
                </a:lnTo>
                <a:lnTo>
                  <a:pt x="149" y="1079"/>
                </a:lnTo>
                <a:lnTo>
                  <a:pt x="80" y="1076"/>
                </a:lnTo>
                <a:lnTo>
                  <a:pt x="37" y="1072"/>
                </a:lnTo>
                <a:cubicBezTo>
                  <a:pt x="24" y="1069"/>
                  <a:pt x="3" y="1064"/>
                  <a:pt x="1" y="1060"/>
                </a:cubicBezTo>
                <a:cubicBezTo>
                  <a:pt x="0" y="1059"/>
                  <a:pt x="17" y="1051"/>
                  <a:pt x="25" y="1047"/>
                </a:cubicBezTo>
                <a:lnTo>
                  <a:pt x="53" y="1044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41"/>
          <p:cNvSpPr>
            <a:spLocks noChangeShapeType="1"/>
          </p:cNvSpPr>
          <p:nvPr/>
        </p:nvSpPr>
        <p:spPr bwMode="auto">
          <a:xfrm flipV="1">
            <a:off x="6416675" y="2590800"/>
            <a:ext cx="2103438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Text Box 42"/>
          <p:cNvSpPr txBox="1">
            <a:spLocks noChangeArrowheads="1"/>
          </p:cNvSpPr>
          <p:nvPr/>
        </p:nvSpPr>
        <p:spPr bwMode="auto">
          <a:xfrm>
            <a:off x="7000875" y="11430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E</a:t>
            </a:r>
          </a:p>
        </p:txBody>
      </p:sp>
      <p:sp>
        <p:nvSpPr>
          <p:cNvPr id="25616" name="Text Box 43"/>
          <p:cNvSpPr txBox="1">
            <a:spLocks noChangeArrowheads="1"/>
          </p:cNvSpPr>
          <p:nvPr/>
        </p:nvSpPr>
        <p:spPr bwMode="auto">
          <a:xfrm>
            <a:off x="8526463" y="239236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</a:t>
            </a:r>
          </a:p>
        </p:txBody>
      </p:sp>
      <p:sp>
        <p:nvSpPr>
          <p:cNvPr id="10257" name="Rectangle 44"/>
          <p:cNvSpPr>
            <a:spLocks noChangeArrowheads="1"/>
          </p:cNvSpPr>
          <p:nvPr/>
        </p:nvSpPr>
        <p:spPr bwMode="auto">
          <a:xfrm>
            <a:off x="477838" y="3144838"/>
            <a:ext cx="54705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dirty="0">
                <a:latin typeface="+mn-lt"/>
              </a:rPr>
              <a:t>Required phase bite  is cos</a:t>
            </a:r>
            <a:r>
              <a:rPr lang="en-US" sz="2000" baseline="30000" dirty="0">
                <a:latin typeface="+mn-lt"/>
              </a:rPr>
              <a:t>-1</a:t>
            </a:r>
            <a:r>
              <a:rPr lang="en-US" sz="2000" dirty="0">
                <a:latin typeface="+mn-lt"/>
              </a:rPr>
              <a:t>(1-</a:t>
            </a:r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>
                <a:latin typeface="+mn-lt"/>
              </a:rPr>
              <a:t>E</a:t>
            </a:r>
            <a:r>
              <a:rPr lang="en-US" sz="2000" baseline="-25000" dirty="0">
                <a:latin typeface="+mn-lt"/>
              </a:rPr>
              <a:t>FEL</a:t>
            </a:r>
            <a:r>
              <a:rPr lang="en-US" sz="2000" dirty="0">
                <a:latin typeface="+mn-lt"/>
              </a:rPr>
              <a:t>/E); this is &gt;25</a:t>
            </a:r>
            <a:r>
              <a:rPr lang="en-US" sz="2000" baseline="30000" dirty="0">
                <a:latin typeface="+mn-lt"/>
              </a:rPr>
              <a:t>o</a:t>
            </a:r>
            <a:r>
              <a:rPr lang="en-US" sz="2000" dirty="0">
                <a:latin typeface="+mn-lt"/>
              </a:rPr>
              <a:t> at the RF fundamental for 10% exhaust energy spread, &gt;30</a:t>
            </a:r>
            <a:r>
              <a:rPr lang="en-US" sz="2000" baseline="30000" dirty="0">
                <a:latin typeface="+mn-lt"/>
              </a:rPr>
              <a:t>o</a:t>
            </a:r>
            <a:r>
              <a:rPr lang="en-US" sz="2000" dirty="0">
                <a:latin typeface="+mn-lt"/>
              </a:rPr>
              <a:t> for 15%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 dirty="0">
                <a:latin typeface="+mn-lt"/>
              </a:rPr>
              <a:t>typically need 3</a:t>
            </a:r>
            <a:r>
              <a:rPr lang="en-US" baseline="30000" dirty="0">
                <a:latin typeface="+mn-lt"/>
              </a:rPr>
              <a:t>rd</a:t>
            </a:r>
            <a:r>
              <a:rPr lang="en-US" dirty="0">
                <a:latin typeface="+mn-lt"/>
              </a:rPr>
              <a:t> order corrections (</a:t>
            </a:r>
            <a:r>
              <a:rPr lang="en-US" dirty="0" err="1">
                <a:latin typeface="+mn-lt"/>
              </a:rPr>
              <a:t>octupoles</a:t>
            </a:r>
            <a:r>
              <a:rPr lang="en-US" dirty="0">
                <a:latin typeface="+mn-lt"/>
              </a:rPr>
              <a:t>)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 dirty="0">
                <a:latin typeface="+mn-lt"/>
              </a:rPr>
              <a:t>also need a few extra degrees for tails, phase errors &amp; drifts, irreproducible &amp; varying path lengths, etc, so that system operates reliably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In this context, harmonic RF very hard to use…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7" grpId="1" animBg="1"/>
      <p:bldP spid="8198" grpId="0" animBg="1"/>
      <p:bldP spid="8223" grpId="0" animBg="1"/>
      <p:bldP spid="8223" grpId="1" animBg="1"/>
      <p:bldP spid="82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025" y="234950"/>
            <a:ext cx="6677025" cy="828675"/>
          </a:xfrm>
        </p:spPr>
        <p:txBody>
          <a:bodyPr/>
          <a:lstStyle/>
          <a:p>
            <a:pPr eaLnBrk="1" hangingPunct="1"/>
            <a:r>
              <a:rPr lang="en-US" sz="3600" smtClean="0"/>
              <a:t>JLab IR Demo Dump</a:t>
            </a:r>
          </a:p>
        </p:txBody>
      </p:sp>
      <p:pic>
        <p:nvPicPr>
          <p:cNvPr id="26627" name="Picture 3" descr="50kw bef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3" y="1084263"/>
            <a:ext cx="4560887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50kw af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4438" y="3046413"/>
            <a:ext cx="4560887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02175" y="1081088"/>
            <a:ext cx="4346575" cy="1863725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core</a:t>
            </a: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of beam off center, </a:t>
            </a:r>
            <a:b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even though BLMs showed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2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edges</a:t>
            </a: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were centered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(high energy tail)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Near term (March-August run)</a:t>
            </a:r>
          </a:p>
          <a:p>
            <a:pPr lvl="1"/>
            <a:r>
              <a:rPr lang="en-US" dirty="0" smtClean="0"/>
              <a:t>Fully funded for FY ‘12 operations</a:t>
            </a:r>
          </a:p>
          <a:p>
            <a:pPr lvl="1"/>
            <a:r>
              <a:rPr lang="en-US" dirty="0" smtClean="0"/>
              <a:t>Multiple accelerator, FEL, &amp; optics experiments on schedule</a:t>
            </a:r>
          </a:p>
          <a:p>
            <a:pPr lvl="1"/>
            <a:r>
              <a:rPr lang="en-US" dirty="0" smtClean="0"/>
              <a:t>Preliminary VUV user run</a:t>
            </a:r>
          </a:p>
          <a:p>
            <a:pPr lvl="1"/>
            <a:r>
              <a:rPr lang="en-US" dirty="0" smtClean="0"/>
              <a:t>Initial tests of NP internal target geometry (</a:t>
            </a:r>
            <a:r>
              <a:rPr lang="en-US" dirty="0" err="1" smtClean="0"/>
              <a:t>DarkLight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Mid-term (next few years)</a:t>
            </a:r>
          </a:p>
          <a:p>
            <a:pPr lvl="1"/>
            <a:r>
              <a:rPr lang="en-US" dirty="0" smtClean="0"/>
              <a:t>Machine overhaul (partially funded, planning underway)</a:t>
            </a:r>
          </a:p>
          <a:p>
            <a:pPr lvl="2"/>
            <a:r>
              <a:rPr lang="en-US" dirty="0" smtClean="0"/>
              <a:t>new source, SRF</a:t>
            </a:r>
          </a:p>
          <a:p>
            <a:pPr lvl="1"/>
            <a:r>
              <a:rPr lang="en-US" dirty="0" smtClean="0"/>
              <a:t>With sufficient funding have potential for very high performance in UV</a:t>
            </a:r>
          </a:p>
          <a:p>
            <a:pPr lvl="2"/>
            <a:r>
              <a:rPr lang="en-US" dirty="0" smtClean="0"/>
              <a:t>Extend energy, wavelength reach,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73050" y="825500"/>
            <a:ext cx="7424738" cy="5554663"/>
            <a:chOff x="-137256" y="457200"/>
            <a:chExt cx="8009488" cy="5961128"/>
          </a:xfrm>
        </p:grpSpPr>
        <p:pic>
          <p:nvPicPr>
            <p:cNvPr id="38921" name="Picture 1" descr="Screen shot 2010-11-24 at 11.45.33 AM.png"/>
            <p:cNvPicPr>
              <a:picLocks noChangeAspect="1"/>
            </p:cNvPicPr>
            <p:nvPr/>
          </p:nvPicPr>
          <p:blipFill>
            <a:blip r:embed="rId2" cstate="print"/>
            <a:srcRect b="7535"/>
            <a:stretch>
              <a:fillRect/>
            </a:stretch>
          </p:blipFill>
          <p:spPr bwMode="auto">
            <a:xfrm>
              <a:off x="914400" y="457200"/>
              <a:ext cx="6957832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 bwMode="auto">
            <a:xfrm rot="16200000">
              <a:off x="-2162808" y="2574750"/>
              <a:ext cx="5080332" cy="10292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dirty="0">
                  <a:solidFill>
                    <a:srgbClr val="000090"/>
                  </a:solidFill>
                  <a:latin typeface="Comic Sans MS"/>
                  <a:ea typeface="ＭＳ Ｐゴシック" charset="-128"/>
                  <a:cs typeface="Comic Sans MS"/>
                </a:rPr>
                <a:t>Average Brightness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rgbClr val="000090"/>
                  </a:solidFill>
                  <a:latin typeface="Comic Sans MS"/>
                  <a:ea typeface="ＭＳ Ｐゴシック" charset="-128"/>
                  <a:cs typeface="Comic Sans MS"/>
                </a:rPr>
                <a:t>(photons/sec/mm2</a:t>
              </a:r>
              <a:r>
                <a:rPr lang="en-US" sz="2800" dirty="0">
                  <a:solidFill>
                    <a:srgbClr val="000090"/>
                  </a:solidFill>
                  <a:latin typeface="+mj-lt"/>
                  <a:ea typeface="ＭＳ Ｐゴシック" charset="-128"/>
                  <a:cs typeface="ＭＳ Ｐゴシック" charset="-128"/>
                </a:rPr>
                <a:t>/</a:t>
              </a:r>
              <a:r>
                <a:rPr lang="en-US" sz="2800" dirty="0">
                  <a:solidFill>
                    <a:srgbClr val="000090"/>
                  </a:solidFill>
                  <a:latin typeface="Comic Sans MS"/>
                  <a:ea typeface="ＭＳ Ｐゴシック" charset="-128"/>
                  <a:cs typeface="Comic Sans MS"/>
                </a:rPr>
                <a:t>mrad2)</a:t>
              </a:r>
            </a:p>
          </p:txBody>
        </p:sp>
        <p:sp>
          <p:nvSpPr>
            <p:cNvPr id="38923" name="TextBox 19"/>
            <p:cNvSpPr txBox="1">
              <a:spLocks noChangeArrowheads="1"/>
            </p:cNvSpPr>
            <p:nvPr/>
          </p:nvSpPr>
          <p:spPr bwMode="auto">
            <a:xfrm>
              <a:off x="2317148" y="5856877"/>
              <a:ext cx="4371819" cy="56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>
                  <a:solidFill>
                    <a:srgbClr val="000090"/>
                  </a:solidFill>
                  <a:latin typeface="Comic Sans MS" pitchFamily="1" charset="0"/>
                </a:rPr>
                <a:t>Photon Energy (eV)</a:t>
              </a: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 rot="-1562973">
              <a:off x="1588971" y="3138770"/>
              <a:ext cx="1524149" cy="304957"/>
            </a:xfrm>
            <a:prstGeom prst="ellipse">
              <a:avLst/>
            </a:prstGeom>
            <a:solidFill>
              <a:srgbClr val="262673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 rot="-1562973">
              <a:off x="3729629" y="2193236"/>
              <a:ext cx="1219319" cy="304956"/>
            </a:xfrm>
            <a:prstGeom prst="ellipse">
              <a:avLst/>
            </a:prstGeom>
            <a:solidFill>
              <a:srgbClr val="000090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 rot="19865983">
              <a:off x="1789337" y="3348322"/>
              <a:ext cx="1433384" cy="3969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 err="1">
                  <a:solidFill>
                    <a:schemeClr val="accent2">
                      <a:lumMod val="75000"/>
                    </a:schemeClr>
                  </a:solidFill>
                  <a:latin typeface="Comic Sans MS"/>
                  <a:ea typeface="ＭＳ Ｐゴシック" charset="-128"/>
                  <a:cs typeface="Comic Sans MS"/>
                </a:rPr>
                <a:t>JLab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mic Sans MS"/>
                  <a:ea typeface="ＭＳ Ｐゴシック" charset="-128"/>
                  <a:cs typeface="Comic Sans MS"/>
                </a:rPr>
                <a:t> THz</a:t>
              </a:r>
            </a:p>
          </p:txBody>
        </p:sp>
        <p:sp>
          <p:nvSpPr>
            <p:cNvPr id="38927" name="TextBox 29"/>
            <p:cNvSpPr txBox="1">
              <a:spLocks noChangeArrowheads="1"/>
            </p:cNvSpPr>
            <p:nvPr/>
          </p:nvSpPr>
          <p:spPr bwMode="auto">
            <a:xfrm rot="-1633642">
              <a:off x="3929090" y="2356935"/>
              <a:ext cx="1212822" cy="693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dirty="0" err="1">
                  <a:solidFill>
                    <a:srgbClr val="000090"/>
                  </a:solidFill>
                  <a:latin typeface="Comic Sans MS" pitchFamily="1" charset="0"/>
                </a:rPr>
                <a:t>JLab</a:t>
              </a:r>
              <a:r>
                <a:rPr lang="en-US" sz="1800" dirty="0">
                  <a:solidFill>
                    <a:srgbClr val="000090"/>
                  </a:solidFill>
                  <a:latin typeface="Comic Sans MS" pitchFamily="1" charset="0"/>
                </a:rPr>
                <a:t> FEL</a:t>
              </a:r>
            </a:p>
          </p:txBody>
        </p:sp>
        <p:sp>
          <p:nvSpPr>
            <p:cNvPr id="38928" name="TextBox 31"/>
            <p:cNvSpPr txBox="1">
              <a:spLocks noChangeArrowheads="1"/>
            </p:cNvSpPr>
            <p:nvPr/>
          </p:nvSpPr>
          <p:spPr bwMode="auto">
            <a:xfrm rot="-1311745">
              <a:off x="4682391" y="2529226"/>
              <a:ext cx="1345780" cy="396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solidFill>
                    <a:srgbClr val="000090"/>
                  </a:solidFill>
                  <a:latin typeface="Comic Sans MS" pitchFamily="1" charset="0"/>
                </a:rPr>
                <a:t>harmonics</a:t>
              </a:r>
            </a:p>
          </p:txBody>
        </p:sp>
      </p:grpSp>
      <p:sp>
        <p:nvSpPr>
          <p:cNvPr id="35" name="Oval 34"/>
          <p:cNvSpPr>
            <a:spLocks noChangeArrowheads="1"/>
          </p:cNvSpPr>
          <p:nvPr/>
        </p:nvSpPr>
        <p:spPr bwMode="auto">
          <a:xfrm rot="-1562973">
            <a:off x="4865688" y="2665413"/>
            <a:ext cx="5461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916" name="Rectangle 2"/>
          <p:cNvSpPr txBox="1">
            <a:spLocks noChangeArrowheads="1"/>
          </p:cNvSpPr>
          <p:nvPr/>
        </p:nvSpPr>
        <p:spPr bwMode="auto">
          <a:xfrm>
            <a:off x="685800" y="88900"/>
            <a:ext cx="74342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 dirty="0" err="1">
                <a:solidFill>
                  <a:srgbClr val="00279F"/>
                </a:solidFill>
                <a:latin typeface="Arial" charset="0"/>
                <a:cs typeface="Calibri" pitchFamily="34" charset="0"/>
              </a:rPr>
              <a:t>JLab</a:t>
            </a:r>
            <a:r>
              <a:rPr lang="en-US" b="1" dirty="0">
                <a:solidFill>
                  <a:srgbClr val="00279F"/>
                </a:solidFill>
                <a:latin typeface="Arial" charset="0"/>
                <a:cs typeface="Calibri" pitchFamily="34" charset="0"/>
              </a:rPr>
              <a:t> FEL Upgrade #</a:t>
            </a:r>
            <a:r>
              <a:rPr lang="en-US" b="1" dirty="0" smtClean="0">
                <a:solidFill>
                  <a:srgbClr val="00279F"/>
                </a:solidFill>
                <a:latin typeface="Arial" charset="0"/>
                <a:cs typeface="Calibri" pitchFamily="34" charset="0"/>
              </a:rPr>
              <a:t>1 (UV </a:t>
            </a:r>
            <a:r>
              <a:rPr lang="en-US" b="1" dirty="0" err="1" smtClean="0">
                <a:solidFill>
                  <a:srgbClr val="00279F"/>
                </a:solidFill>
                <a:latin typeface="Arial" charset="0"/>
                <a:cs typeface="Calibri" pitchFamily="34" charset="0"/>
              </a:rPr>
              <a:t>Cryomirrors</a:t>
            </a:r>
            <a:r>
              <a:rPr lang="en-US" b="1" dirty="0" smtClean="0">
                <a:solidFill>
                  <a:srgbClr val="00279F"/>
                </a:solidFill>
                <a:latin typeface="Arial" charset="0"/>
                <a:cs typeface="Calibri" pitchFamily="34" charset="0"/>
              </a:rPr>
              <a:t>)</a:t>
            </a:r>
            <a:endParaRPr lang="en-US" b="1" dirty="0">
              <a:solidFill>
                <a:srgbClr val="00279F"/>
              </a:solidFill>
              <a:latin typeface="Arial" charset="0"/>
              <a:cs typeface="Calibri" pitchFamily="34" charset="0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434138" y="1573213"/>
            <a:ext cx="692150" cy="284162"/>
          </a:xfrm>
          <a:prstGeom prst="ellipse">
            <a:avLst/>
          </a:prstGeom>
          <a:solidFill>
            <a:srgbClr val="A3A3E0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6253163" y="1808163"/>
            <a:ext cx="10779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omic Sans MS"/>
                <a:ea typeface="ＭＳ Ｐゴシック" charset="-128"/>
                <a:cs typeface="Comic Sans MS"/>
              </a:rPr>
              <a:t>NGLS</a:t>
            </a:r>
          </a:p>
        </p:txBody>
      </p:sp>
      <p:sp>
        <p:nvSpPr>
          <p:cNvPr id="38919" name="Up Arrow 30"/>
          <p:cNvSpPr>
            <a:spLocks noChangeArrowheads="1"/>
          </p:cNvSpPr>
          <p:nvPr/>
        </p:nvSpPr>
        <p:spPr bwMode="auto">
          <a:xfrm>
            <a:off x="5064125" y="2614613"/>
            <a:ext cx="222250" cy="304800"/>
          </a:xfrm>
          <a:prstGeom prst="upArrow">
            <a:avLst>
              <a:gd name="adj1" fmla="val 50000"/>
              <a:gd name="adj2" fmla="val 500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2" name="TextBox 31"/>
          <p:cNvSpPr txBox="1"/>
          <p:nvPr/>
        </p:nvSpPr>
        <p:spPr bwMode="auto">
          <a:xfrm>
            <a:off x="4895850" y="1836738"/>
            <a:ext cx="15287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omic Sans MS"/>
                <a:ea typeface="ＭＳ Ｐゴシック" charset="-128"/>
                <a:cs typeface="Comic Sans MS"/>
              </a:rPr>
              <a:t>cooled mirrors X10</a:t>
            </a:r>
          </a:p>
          <a:p>
            <a:pPr algn="ctr">
              <a:defRPr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omic Sans MS"/>
                <a:ea typeface="ＭＳ Ｐゴシック" charset="-128"/>
                <a:cs typeface="Comic Sans MS"/>
              </a:rPr>
              <a:t>$0.5M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3200" y="6477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Gwyn Williams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73050" y="825500"/>
            <a:ext cx="7424738" cy="5554663"/>
            <a:chOff x="-137256" y="457200"/>
            <a:chExt cx="8009488" cy="5961128"/>
          </a:xfrm>
        </p:grpSpPr>
        <p:pic>
          <p:nvPicPr>
            <p:cNvPr id="39944" name="Picture 1" descr="Screen shot 2010-11-24 at 11.45.33 AM.png"/>
            <p:cNvPicPr>
              <a:picLocks noChangeAspect="1"/>
            </p:cNvPicPr>
            <p:nvPr/>
          </p:nvPicPr>
          <p:blipFill>
            <a:blip r:embed="rId2" cstate="print"/>
            <a:srcRect b="7535"/>
            <a:stretch>
              <a:fillRect/>
            </a:stretch>
          </p:blipFill>
          <p:spPr bwMode="auto">
            <a:xfrm>
              <a:off x="914400" y="457200"/>
              <a:ext cx="6957832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 bwMode="auto">
            <a:xfrm rot="16200000">
              <a:off x="-2162808" y="2574750"/>
              <a:ext cx="5080332" cy="10292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dirty="0">
                  <a:solidFill>
                    <a:srgbClr val="000090"/>
                  </a:solidFill>
                  <a:latin typeface="Comic Sans MS"/>
                  <a:ea typeface="ＭＳ Ｐゴシック" charset="-128"/>
                  <a:cs typeface="Comic Sans MS"/>
                </a:rPr>
                <a:t>Average Brightness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rgbClr val="000090"/>
                  </a:solidFill>
                  <a:latin typeface="Comic Sans MS"/>
                  <a:ea typeface="ＭＳ Ｐゴシック" charset="-128"/>
                  <a:cs typeface="Comic Sans MS"/>
                </a:rPr>
                <a:t>(photons/sec/mm2</a:t>
              </a:r>
              <a:r>
                <a:rPr lang="en-US" sz="2800" dirty="0">
                  <a:solidFill>
                    <a:srgbClr val="000090"/>
                  </a:solidFill>
                  <a:latin typeface="+mj-lt"/>
                  <a:ea typeface="ＭＳ Ｐゴシック" charset="-128"/>
                  <a:cs typeface="ＭＳ Ｐゴシック" charset="-128"/>
                </a:rPr>
                <a:t>/</a:t>
              </a:r>
              <a:r>
                <a:rPr lang="en-US" sz="2800" dirty="0">
                  <a:solidFill>
                    <a:srgbClr val="000090"/>
                  </a:solidFill>
                  <a:latin typeface="Comic Sans MS"/>
                  <a:ea typeface="ＭＳ Ｐゴシック" charset="-128"/>
                  <a:cs typeface="Comic Sans MS"/>
                </a:rPr>
                <a:t>mrad2)</a:t>
              </a:r>
            </a:p>
          </p:txBody>
        </p:sp>
        <p:sp>
          <p:nvSpPr>
            <p:cNvPr id="39946" name="TextBox 19"/>
            <p:cNvSpPr txBox="1">
              <a:spLocks noChangeArrowheads="1"/>
            </p:cNvSpPr>
            <p:nvPr/>
          </p:nvSpPr>
          <p:spPr bwMode="auto">
            <a:xfrm>
              <a:off x="2317148" y="5856877"/>
              <a:ext cx="4371819" cy="56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>
                  <a:solidFill>
                    <a:srgbClr val="000090"/>
                  </a:solidFill>
                  <a:latin typeface="Comic Sans MS" pitchFamily="1" charset="0"/>
                </a:rPr>
                <a:t>Photon Energy (eV)</a:t>
              </a: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 rot="-1562973">
              <a:off x="1588971" y="3138770"/>
              <a:ext cx="1524149" cy="304957"/>
            </a:xfrm>
            <a:prstGeom prst="ellipse">
              <a:avLst/>
            </a:prstGeom>
            <a:solidFill>
              <a:srgbClr val="262673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 rot="-1562973">
              <a:off x="3695379" y="2046721"/>
              <a:ext cx="1892343" cy="304956"/>
            </a:xfrm>
            <a:prstGeom prst="ellipse">
              <a:avLst/>
            </a:prstGeom>
            <a:solidFill>
              <a:srgbClr val="000090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 rot="19865983">
              <a:off x="1789337" y="3348322"/>
              <a:ext cx="1433384" cy="3969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 err="1">
                  <a:solidFill>
                    <a:schemeClr val="accent2">
                      <a:lumMod val="75000"/>
                    </a:schemeClr>
                  </a:solidFill>
                  <a:latin typeface="Comic Sans MS"/>
                  <a:ea typeface="ＭＳ Ｐゴシック" charset="-128"/>
                  <a:cs typeface="Comic Sans MS"/>
                </a:rPr>
                <a:t>JLab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mic Sans MS"/>
                  <a:ea typeface="ＭＳ Ｐゴシック" charset="-128"/>
                  <a:cs typeface="Comic Sans MS"/>
                </a:rPr>
                <a:t> THz</a:t>
              </a:r>
            </a:p>
          </p:txBody>
        </p:sp>
        <p:sp>
          <p:nvSpPr>
            <p:cNvPr id="39950" name="TextBox 29"/>
            <p:cNvSpPr txBox="1">
              <a:spLocks noChangeArrowheads="1"/>
            </p:cNvSpPr>
            <p:nvPr/>
          </p:nvSpPr>
          <p:spPr bwMode="auto">
            <a:xfrm rot="-1633642">
              <a:off x="3929090" y="2356935"/>
              <a:ext cx="1212822" cy="693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solidFill>
                    <a:srgbClr val="000090"/>
                  </a:solidFill>
                  <a:latin typeface="Comic Sans MS" pitchFamily="1" charset="0"/>
                </a:rPr>
                <a:t>JLab FEL</a:t>
              </a:r>
            </a:p>
          </p:txBody>
        </p:sp>
        <p:sp>
          <p:nvSpPr>
            <p:cNvPr id="39951" name="TextBox 31"/>
            <p:cNvSpPr txBox="1">
              <a:spLocks noChangeArrowheads="1"/>
            </p:cNvSpPr>
            <p:nvPr/>
          </p:nvSpPr>
          <p:spPr bwMode="auto">
            <a:xfrm rot="-1311745">
              <a:off x="5331845" y="2777024"/>
              <a:ext cx="1345780" cy="396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solidFill>
                    <a:srgbClr val="000090"/>
                  </a:solidFill>
                  <a:latin typeface="Comic Sans MS" pitchFamily="1" charset="0"/>
                </a:rPr>
                <a:t>harmonics</a:t>
              </a:r>
            </a:p>
          </p:txBody>
        </p:sp>
      </p:grpSp>
      <p:sp>
        <p:nvSpPr>
          <p:cNvPr id="35" name="Oval 34"/>
          <p:cNvSpPr>
            <a:spLocks noChangeArrowheads="1"/>
          </p:cNvSpPr>
          <p:nvPr/>
        </p:nvSpPr>
        <p:spPr bwMode="auto">
          <a:xfrm rot="-964744">
            <a:off x="5534025" y="2557463"/>
            <a:ext cx="5461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940" name="Rectangle 2"/>
          <p:cNvSpPr txBox="1">
            <a:spLocks noChangeArrowheads="1"/>
          </p:cNvSpPr>
          <p:nvPr/>
        </p:nvSpPr>
        <p:spPr bwMode="auto">
          <a:xfrm>
            <a:off x="685800" y="88900"/>
            <a:ext cx="74342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 dirty="0" err="1">
                <a:solidFill>
                  <a:srgbClr val="00279F"/>
                </a:solidFill>
                <a:latin typeface="Arial" charset="0"/>
                <a:cs typeface="Calibri" pitchFamily="34" charset="0"/>
              </a:rPr>
              <a:t>JLab</a:t>
            </a:r>
            <a:r>
              <a:rPr lang="en-US" b="1" dirty="0">
                <a:solidFill>
                  <a:srgbClr val="00279F"/>
                </a:solidFill>
                <a:latin typeface="Arial" charset="0"/>
                <a:cs typeface="Calibri" pitchFamily="34" charset="0"/>
              </a:rPr>
              <a:t> FEL Upgrade #</a:t>
            </a:r>
            <a:r>
              <a:rPr lang="en-US" b="1" dirty="0" smtClean="0">
                <a:solidFill>
                  <a:srgbClr val="00279F"/>
                </a:solidFill>
                <a:latin typeface="Arial" charset="0"/>
                <a:cs typeface="Calibri" pitchFamily="34" charset="0"/>
              </a:rPr>
              <a:t>2 (Refurbished source, RF)</a:t>
            </a:r>
            <a:endParaRPr lang="en-US" b="1" dirty="0">
              <a:solidFill>
                <a:srgbClr val="00279F"/>
              </a:solidFill>
              <a:latin typeface="Arial" charset="0"/>
              <a:cs typeface="Calibri" pitchFamily="34" charset="0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434138" y="1573213"/>
            <a:ext cx="692150" cy="284162"/>
          </a:xfrm>
          <a:prstGeom prst="ellipse">
            <a:avLst/>
          </a:prstGeom>
          <a:solidFill>
            <a:srgbClr val="A3A3E0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6253163" y="1808163"/>
            <a:ext cx="10779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omic Sans MS"/>
                <a:ea typeface="ＭＳ Ｐゴシック" charset="-128"/>
                <a:cs typeface="Comic Sans MS"/>
              </a:rPr>
              <a:t>NGLS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3765550" y="1268413"/>
            <a:ext cx="1528763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omic Sans MS"/>
                <a:ea typeface="ＭＳ Ｐゴシック" charset="-128"/>
                <a:cs typeface="Comic Sans MS"/>
              </a:rPr>
              <a:t>higher E</a:t>
            </a:r>
          </a:p>
          <a:p>
            <a:pPr algn="ctr">
              <a:defRPr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omic Sans MS"/>
                <a:ea typeface="ＭＳ Ｐゴシック" charset="-128"/>
                <a:cs typeface="Comic Sans MS"/>
              </a:rPr>
              <a:t>X 1000</a:t>
            </a:r>
          </a:p>
          <a:p>
            <a:pPr algn="ctr">
              <a:defRPr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omic Sans MS"/>
                <a:ea typeface="ＭＳ Ｐゴシック" charset="-128"/>
                <a:cs typeface="Comic Sans MS"/>
              </a:rPr>
              <a:t>$3M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6477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Gwyn Williams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73050" y="825500"/>
            <a:ext cx="7424738" cy="5554663"/>
            <a:chOff x="-137257" y="457200"/>
            <a:chExt cx="8009489" cy="5961128"/>
          </a:xfrm>
        </p:grpSpPr>
        <p:pic>
          <p:nvPicPr>
            <p:cNvPr id="40967" name="Picture 1" descr="Screen shot 2010-11-24 at 11.45.33 AM.png"/>
            <p:cNvPicPr>
              <a:picLocks noChangeAspect="1"/>
            </p:cNvPicPr>
            <p:nvPr/>
          </p:nvPicPr>
          <p:blipFill>
            <a:blip r:embed="rId2" cstate="print"/>
            <a:srcRect b="7535"/>
            <a:stretch>
              <a:fillRect/>
            </a:stretch>
          </p:blipFill>
          <p:spPr bwMode="auto">
            <a:xfrm>
              <a:off x="914400" y="457200"/>
              <a:ext cx="6957832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 bwMode="auto">
            <a:xfrm rot="16200000">
              <a:off x="-2162809" y="2574750"/>
              <a:ext cx="5080332" cy="10292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dirty="0">
                  <a:solidFill>
                    <a:srgbClr val="000090"/>
                  </a:solidFill>
                  <a:latin typeface="Comic Sans MS"/>
                  <a:ea typeface="ＭＳ Ｐゴシック" charset="-128"/>
                  <a:cs typeface="Comic Sans MS"/>
                </a:rPr>
                <a:t>Average Brightness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rgbClr val="000090"/>
                  </a:solidFill>
                  <a:latin typeface="Comic Sans MS"/>
                  <a:ea typeface="ＭＳ Ｐゴシック" charset="-128"/>
                  <a:cs typeface="Comic Sans MS"/>
                </a:rPr>
                <a:t>(photons/sec/mm2</a:t>
              </a:r>
              <a:r>
                <a:rPr lang="en-US" sz="2800" dirty="0">
                  <a:solidFill>
                    <a:srgbClr val="000090"/>
                  </a:solidFill>
                  <a:latin typeface="+mj-lt"/>
                  <a:ea typeface="ＭＳ Ｐゴシック" charset="-128"/>
                  <a:cs typeface="ＭＳ Ｐゴシック" charset="-128"/>
                </a:rPr>
                <a:t>/</a:t>
              </a:r>
              <a:r>
                <a:rPr lang="en-US" sz="2800" dirty="0">
                  <a:solidFill>
                    <a:srgbClr val="000090"/>
                  </a:solidFill>
                  <a:latin typeface="Comic Sans MS"/>
                  <a:ea typeface="ＭＳ Ｐゴシック" charset="-128"/>
                  <a:cs typeface="Comic Sans MS"/>
                </a:rPr>
                <a:t>mrad2)</a:t>
              </a:r>
            </a:p>
          </p:txBody>
        </p:sp>
        <p:sp>
          <p:nvSpPr>
            <p:cNvPr id="40969" name="TextBox 19"/>
            <p:cNvSpPr txBox="1">
              <a:spLocks noChangeArrowheads="1"/>
            </p:cNvSpPr>
            <p:nvPr/>
          </p:nvSpPr>
          <p:spPr bwMode="auto">
            <a:xfrm>
              <a:off x="2317148" y="5856877"/>
              <a:ext cx="4371819" cy="56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>
                  <a:solidFill>
                    <a:srgbClr val="000090"/>
                  </a:solidFill>
                  <a:latin typeface="Comic Sans MS" pitchFamily="1" charset="0"/>
                </a:rPr>
                <a:t>Photon Energy (eV)</a:t>
              </a: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 rot="-1562973">
              <a:off x="1588970" y="3138770"/>
              <a:ext cx="1524149" cy="304957"/>
            </a:xfrm>
            <a:prstGeom prst="ellipse">
              <a:avLst/>
            </a:prstGeom>
            <a:solidFill>
              <a:srgbClr val="262673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 rot="-1562973">
              <a:off x="3661128" y="1901909"/>
              <a:ext cx="2556803" cy="304957"/>
            </a:xfrm>
            <a:prstGeom prst="ellipse">
              <a:avLst/>
            </a:prstGeom>
            <a:solidFill>
              <a:srgbClr val="000090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 rot="19865983">
              <a:off x="1789336" y="3348322"/>
              <a:ext cx="1433385" cy="3969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 err="1">
                  <a:solidFill>
                    <a:schemeClr val="accent2">
                      <a:lumMod val="75000"/>
                    </a:schemeClr>
                  </a:solidFill>
                  <a:latin typeface="Comic Sans MS"/>
                  <a:ea typeface="ＭＳ Ｐゴシック" charset="-128"/>
                  <a:cs typeface="Comic Sans MS"/>
                </a:rPr>
                <a:t>JLab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mic Sans MS"/>
                  <a:ea typeface="ＭＳ Ｐゴシック" charset="-128"/>
                  <a:cs typeface="Comic Sans MS"/>
                </a:rPr>
                <a:t> THz</a:t>
              </a:r>
            </a:p>
          </p:txBody>
        </p:sp>
        <p:sp>
          <p:nvSpPr>
            <p:cNvPr id="40973" name="TextBox 29"/>
            <p:cNvSpPr txBox="1">
              <a:spLocks noChangeArrowheads="1"/>
            </p:cNvSpPr>
            <p:nvPr/>
          </p:nvSpPr>
          <p:spPr bwMode="auto">
            <a:xfrm rot="-1633642">
              <a:off x="3929090" y="2356935"/>
              <a:ext cx="1212822" cy="693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solidFill>
                    <a:srgbClr val="000090"/>
                  </a:solidFill>
                  <a:latin typeface="Comic Sans MS" pitchFamily="1" charset="0"/>
                </a:rPr>
                <a:t>JLab FEL</a:t>
              </a:r>
            </a:p>
          </p:txBody>
        </p:sp>
        <p:sp>
          <p:nvSpPr>
            <p:cNvPr id="40974" name="TextBox 30"/>
            <p:cNvSpPr txBox="1">
              <a:spLocks noChangeArrowheads="1"/>
            </p:cNvSpPr>
            <p:nvPr/>
          </p:nvSpPr>
          <p:spPr bwMode="auto">
            <a:xfrm>
              <a:off x="4490559" y="641650"/>
              <a:ext cx="1438242" cy="990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solidFill>
                    <a:srgbClr val="000090"/>
                  </a:solidFill>
                  <a:latin typeface="Comic Sans MS" pitchFamily="1" charset="0"/>
                </a:rPr>
                <a:t>Much Higher E</a:t>
              </a:r>
            </a:p>
            <a:p>
              <a:pPr algn="ctr"/>
              <a:r>
                <a:rPr lang="en-US" sz="1800">
                  <a:solidFill>
                    <a:srgbClr val="000090"/>
                  </a:solidFill>
                  <a:latin typeface="Comic Sans MS" pitchFamily="1" charset="0"/>
                </a:rPr>
                <a:t>$40M</a:t>
              </a:r>
            </a:p>
          </p:txBody>
        </p:sp>
        <p:sp>
          <p:nvSpPr>
            <p:cNvPr id="40975" name="TextBox 31"/>
            <p:cNvSpPr txBox="1">
              <a:spLocks noChangeArrowheads="1"/>
            </p:cNvSpPr>
            <p:nvPr/>
          </p:nvSpPr>
          <p:spPr bwMode="auto">
            <a:xfrm rot="-1311745">
              <a:off x="5847852" y="2254877"/>
              <a:ext cx="1345780" cy="396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solidFill>
                    <a:srgbClr val="000090"/>
                  </a:solidFill>
                  <a:latin typeface="Comic Sans MS" pitchFamily="1" charset="0"/>
                </a:rPr>
                <a:t>harmonics</a:t>
              </a:r>
            </a:p>
          </p:txBody>
        </p:sp>
      </p:grpSp>
      <p:sp>
        <p:nvSpPr>
          <p:cNvPr id="35" name="Oval 34"/>
          <p:cNvSpPr>
            <a:spLocks noChangeArrowheads="1"/>
          </p:cNvSpPr>
          <p:nvPr/>
        </p:nvSpPr>
        <p:spPr bwMode="auto">
          <a:xfrm rot="-1562973">
            <a:off x="5905500" y="2270125"/>
            <a:ext cx="5461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64" name="Rectangle 2"/>
          <p:cNvSpPr txBox="1">
            <a:spLocks noChangeArrowheads="1"/>
          </p:cNvSpPr>
          <p:nvPr/>
        </p:nvSpPr>
        <p:spPr bwMode="auto">
          <a:xfrm>
            <a:off x="685800" y="88900"/>
            <a:ext cx="74342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 dirty="0" err="1">
                <a:solidFill>
                  <a:srgbClr val="00279F"/>
                </a:solidFill>
                <a:latin typeface="Arial" charset="0"/>
                <a:cs typeface="Calibri" pitchFamily="34" charset="0"/>
              </a:rPr>
              <a:t>JLab</a:t>
            </a:r>
            <a:r>
              <a:rPr lang="en-US" b="1" dirty="0">
                <a:solidFill>
                  <a:srgbClr val="00279F"/>
                </a:solidFill>
                <a:latin typeface="Arial" charset="0"/>
                <a:cs typeface="Calibri" pitchFamily="34" charset="0"/>
              </a:rPr>
              <a:t> FEL Upgrade #</a:t>
            </a:r>
            <a:r>
              <a:rPr lang="en-US" b="1" dirty="0" smtClean="0">
                <a:solidFill>
                  <a:srgbClr val="00279F"/>
                </a:solidFill>
                <a:latin typeface="Arial" charset="0"/>
                <a:cs typeface="Calibri" pitchFamily="34" charset="0"/>
              </a:rPr>
              <a:t>3 (Source, RF upgrade)</a:t>
            </a:r>
            <a:endParaRPr lang="en-US" b="1" dirty="0">
              <a:solidFill>
                <a:srgbClr val="00279F"/>
              </a:solidFill>
              <a:latin typeface="Arial" charset="0"/>
              <a:cs typeface="Calibri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434138" y="1573213"/>
            <a:ext cx="692150" cy="284162"/>
          </a:xfrm>
          <a:prstGeom prst="ellipse">
            <a:avLst/>
          </a:prstGeom>
          <a:solidFill>
            <a:srgbClr val="A3A3E0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253163" y="1808163"/>
            <a:ext cx="10779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omic Sans MS"/>
                <a:ea typeface="ＭＳ Ｐゴシック" charset="-128"/>
                <a:cs typeface="Comic Sans MS"/>
              </a:rPr>
              <a:t>NGLS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6477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Gwyn Williams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sources of CW coherent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THz </a:t>
            </a:r>
            <a:r>
              <a:rPr lang="en-US" sz="1800" dirty="0" err="1" smtClean="0"/>
              <a:t>beamline</a:t>
            </a:r>
            <a:endParaRPr lang="en-US" sz="1600" dirty="0" smtClean="0"/>
          </a:p>
          <a:p>
            <a:pPr lvl="1"/>
            <a:r>
              <a:rPr lang="en-US" sz="1600" dirty="0" smtClean="0"/>
              <a:t>~10s of W @ 0.2 – 1.5 THz</a:t>
            </a:r>
          </a:p>
          <a:p>
            <a:r>
              <a:rPr lang="en-US" sz="1800" dirty="0" smtClean="0"/>
              <a:t>IR FEL</a:t>
            </a:r>
          </a:p>
          <a:p>
            <a:pPr lvl="1"/>
            <a:r>
              <a:rPr lang="en-US" sz="1600" dirty="0" smtClean="0"/>
              <a:t>High power FEL, optics, beam dynamics studies</a:t>
            </a:r>
          </a:p>
          <a:p>
            <a:pPr lvl="1"/>
            <a:r>
              <a:rPr lang="en-US" sz="1600" dirty="0" smtClean="0"/>
              <a:t>14+ kW at 1.6 microns; several kW @ multiple wavelengths</a:t>
            </a:r>
          </a:p>
          <a:p>
            <a:r>
              <a:rPr lang="en-US" sz="1800" dirty="0" smtClean="0"/>
              <a:t>UV FEL</a:t>
            </a:r>
          </a:p>
          <a:p>
            <a:pPr lvl="1"/>
            <a:r>
              <a:rPr lang="en-US" sz="1600" dirty="0" smtClean="0"/>
              <a:t>Recently commissioned (summer 2010)</a:t>
            </a:r>
          </a:p>
          <a:p>
            <a:pPr lvl="1"/>
            <a:r>
              <a:rPr lang="en-US" sz="1600" dirty="0" smtClean="0"/>
              <a:t>High power (100+W) CW 700, 400 nm</a:t>
            </a:r>
          </a:p>
          <a:p>
            <a:pPr lvl="1"/>
            <a:r>
              <a:rPr lang="en-US" sz="1600" dirty="0" smtClean="0"/>
              <a:t>Coherent harmonics into VUV (10 </a:t>
            </a:r>
            <a:r>
              <a:rPr lang="en-US" sz="1600" dirty="0" err="1" smtClean="0"/>
              <a:t>eV</a:t>
            </a:r>
            <a:r>
              <a:rPr lang="en-US" sz="1600" dirty="0" smtClean="0"/>
              <a:t>)</a:t>
            </a:r>
            <a:endParaRPr lang="en-US" sz="2000" i="1" dirty="0" smtClean="0"/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r>
              <a:rPr lang="en-US" sz="1800" i="1" dirty="0" smtClean="0"/>
              <a:t>+ previous (IR Demo)/potential future </a:t>
            </a:r>
          </a:p>
          <a:p>
            <a:pPr>
              <a:buNone/>
            </a:pPr>
            <a:r>
              <a:rPr lang="en-US" sz="1800" i="1" dirty="0" smtClean="0"/>
              <a:t>	Compton source…</a:t>
            </a:r>
          </a:p>
        </p:txBody>
      </p:sp>
      <p:pic>
        <p:nvPicPr>
          <p:cNvPr id="22" name="Picture 21" descr="UV_cle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2956" y="2211721"/>
            <a:ext cx="4846320" cy="4359057"/>
          </a:xfrm>
          <a:prstGeom prst="rect">
            <a:avLst/>
          </a:prstGeom>
        </p:spPr>
      </p:pic>
      <p:pic>
        <p:nvPicPr>
          <p:cNvPr id="23" name="Picture 22" descr="IR_cl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372526"/>
            <a:ext cx="6217920" cy="54854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41055" y="1419319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DC Gun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9145832">
            <a:off x="5376355" y="3539299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SRF </a:t>
            </a:r>
            <a:r>
              <a:rPr lang="en-US" sz="1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Linac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059494">
            <a:off x="6389480" y="4582865"/>
            <a:ext cx="19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UV FEL Transport Line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45317" y="5334926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Dump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9059494">
            <a:off x="6869791" y="3058862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IR Wiggler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9059494">
            <a:off x="5276183" y="4123568"/>
            <a:ext cx="16385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Bunching Chicane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9059494">
            <a:off x="6421151" y="4139845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THz Line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ERL Parameters (Achieved)</a:t>
            </a:r>
          </a:p>
        </p:txBody>
      </p:sp>
      <p:graphicFrame>
        <p:nvGraphicFramePr>
          <p:cNvPr id="8" name="Group 726"/>
          <p:cNvGraphicFramePr>
            <a:graphicFrameLocks noGrp="1"/>
          </p:cNvGraphicFramePr>
          <p:nvPr/>
        </p:nvGraphicFramePr>
        <p:xfrm>
          <a:off x="762000" y="1219200"/>
          <a:ext cx="7620000" cy="5105401"/>
        </p:xfrm>
        <a:graphic>
          <a:graphicData uri="http://schemas.openxmlformats.org/drawingml/2006/table">
            <a:tbl>
              <a:tblPr/>
              <a:tblGrid>
                <a:gridCol w="3581400"/>
                <a:gridCol w="2004301"/>
                <a:gridCol w="2034299"/>
              </a:tblGrid>
              <a:tr h="655837">
                <a:tc>
                  <a:txBody>
                    <a:bodyPr/>
                    <a:lstStyle/>
                    <a:p>
                      <a:pPr marL="0" marR="0" lvl="0" indent="0" algn="l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Parameter</a:t>
                      </a:r>
                    </a:p>
                  </a:txBody>
                  <a:tcPr marL="74542" marR="74542" marT="37271" marB="372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</a:t>
                      </a:r>
                    </a:p>
                  </a:txBody>
                  <a:tcPr marL="74542" marR="74542" marT="37271" marB="372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UV</a:t>
                      </a:r>
                    </a:p>
                  </a:txBody>
                  <a:tcPr marL="74542" marR="74542" marT="37271" marB="372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156">
                <a:tc>
                  <a:txBody>
                    <a:bodyPr/>
                    <a:lstStyle/>
                    <a:p>
                      <a:pPr marL="0" marR="0" lvl="0" indent="0" algn="l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Energy (MeV)</a:t>
                      </a:r>
                    </a:p>
                  </a:txBody>
                  <a:tcPr marL="74542" marR="74542" marT="37271" marB="372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88-165</a:t>
                      </a:r>
                    </a:p>
                  </a:txBody>
                  <a:tcPr marL="74542" marR="74542" marT="37271" marB="372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135</a:t>
                      </a:r>
                    </a:p>
                  </a:txBody>
                  <a:tcPr marL="74542" marR="74542" marT="37271" marB="372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156">
                <a:tc>
                  <a:txBody>
                    <a:bodyPr/>
                    <a:lstStyle/>
                    <a:p>
                      <a:pPr marL="0" marR="0" lvl="0" indent="0" algn="l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(mA)</a:t>
                      </a:r>
                    </a:p>
                  </a:txBody>
                  <a:tcPr marL="74542" marR="74542" marT="37271" marB="372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9.1</a:t>
                      </a:r>
                    </a:p>
                  </a:txBody>
                  <a:tcPr marL="74542" marR="74542" marT="37271" marB="372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74542" marR="74542" marT="37271" marB="372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156">
                <a:tc>
                  <a:txBody>
                    <a:bodyPr/>
                    <a:lstStyle/>
                    <a:p>
                      <a:pPr marL="0" marR="0" lvl="0" indent="0" algn="l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bunch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(pC)</a:t>
                      </a:r>
                    </a:p>
                  </a:txBody>
                  <a:tcPr marL="74542" marR="74542" marT="37271" marB="372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135</a:t>
                      </a:r>
                    </a:p>
                  </a:txBody>
                  <a:tcPr marL="74542" marR="74542" marT="37271" marB="372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marL="74542" marR="74542" marT="37271" marB="372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9735">
                <a:tc>
                  <a:txBody>
                    <a:bodyPr/>
                    <a:lstStyle/>
                    <a:p>
                      <a:pPr marL="0" marR="0" lvl="0" indent="0" algn="l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transverse/longitudinal</a:t>
                      </a:r>
                    </a:p>
                    <a:p>
                      <a:pPr marL="0" marR="0" lvl="0" indent="0" algn="l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(mm-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mrad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keV-psec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74542" marR="74542" marT="37271" marB="372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8/75</a:t>
                      </a:r>
                    </a:p>
                  </a:txBody>
                  <a:tcPr marL="74542" marR="74542" marT="37271" marB="372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5/50</a:t>
                      </a:r>
                    </a:p>
                  </a:txBody>
                  <a:tcPr marL="74542" marR="74542" marT="37271" marB="372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156">
                <a:tc>
                  <a:txBody>
                    <a:bodyPr/>
                    <a:lstStyle/>
                    <a:p>
                      <a:pPr marL="0" marR="0" lvl="0" indent="0" algn="l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/p,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fsec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74542" marR="74542" marT="37271" marB="372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0.4%, 160</a:t>
                      </a:r>
                    </a:p>
                  </a:txBody>
                  <a:tcPr marL="74542" marR="74542" marT="37271" marB="372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0.4%, 100</a:t>
                      </a:r>
                    </a:p>
                  </a:txBody>
                  <a:tcPr marL="74542" marR="74542" marT="37271" marB="372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156">
                <a:tc>
                  <a:txBody>
                    <a:bodyPr/>
                    <a:lstStyle/>
                    <a:p>
                      <a:pPr marL="0" marR="0" lvl="0" indent="0" algn="l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(A)</a:t>
                      </a:r>
                    </a:p>
                  </a:txBody>
                  <a:tcPr marL="74542" marR="74542" marT="37271" marB="372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400</a:t>
                      </a:r>
                    </a:p>
                  </a:txBody>
                  <a:tcPr marL="74542" marR="74542" marT="37271" marB="372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250</a:t>
                      </a:r>
                    </a:p>
                  </a:txBody>
                  <a:tcPr marL="74542" marR="74542" marT="37271" marB="372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9735">
                <a:tc>
                  <a:txBody>
                    <a:bodyPr/>
                    <a:lstStyle/>
                    <a:p>
                      <a:pPr marL="0" marR="0" lvl="0" indent="0" algn="l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FEL repetition rate (MHz)</a:t>
                      </a:r>
                    </a:p>
                    <a:p>
                      <a:pPr marL="0" marR="0" lvl="0" indent="0" algn="l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(cavity fundamental 4.6875)</a:t>
                      </a:r>
                    </a:p>
                  </a:txBody>
                  <a:tcPr marL="74542" marR="74542" marT="37271" marB="372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0.586-75</a:t>
                      </a:r>
                    </a:p>
                  </a:txBody>
                  <a:tcPr marL="74542" marR="74542" marT="37271" marB="372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1.172-18.75</a:t>
                      </a:r>
                    </a:p>
                  </a:txBody>
                  <a:tcPr marL="74542" marR="74542" marT="37271" marB="372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156">
                <a:tc>
                  <a:txBody>
                    <a:bodyPr/>
                    <a:lstStyle/>
                    <a:p>
                      <a:pPr marL="0" marR="0" lvl="0" indent="0" algn="l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FEL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4542" marR="74542" marT="37271" marB="372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2.5%</a:t>
                      </a:r>
                    </a:p>
                  </a:txBody>
                  <a:tcPr marL="74542" marR="74542" marT="37271" marB="372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0.8%</a:t>
                      </a:r>
                    </a:p>
                  </a:txBody>
                  <a:tcPr marL="74542" marR="74542" marT="37271" marB="372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158">
                <a:tc>
                  <a:txBody>
                    <a:bodyPr/>
                    <a:lstStyle/>
                    <a:p>
                      <a:pPr marL="0" marR="0" lvl="0" indent="0" algn="l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full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after FEL</a:t>
                      </a:r>
                    </a:p>
                  </a:txBody>
                  <a:tcPr marL="74542" marR="74542" marT="37271" marB="372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~15%</a:t>
                      </a:r>
                    </a:p>
                  </a:txBody>
                  <a:tcPr marL="74542" marR="74542" marT="37271" marB="372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17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~7%</a:t>
                      </a:r>
                    </a:p>
                  </a:txBody>
                  <a:tcPr marL="74542" marR="74542" marT="37271" marB="372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V_cl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7956" y="1373521"/>
            <a:ext cx="4846320" cy="4359057"/>
          </a:xfrm>
          <a:prstGeom prst="rect">
            <a:avLst/>
          </a:prstGeom>
        </p:spPr>
      </p:pic>
      <p:pic>
        <p:nvPicPr>
          <p:cNvPr id="11" name="Picture 10" descr="IR_cl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1080" y="533400"/>
            <a:ext cx="6217920" cy="54854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36055" y="581119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DC Gun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145832">
            <a:off x="3471355" y="2701099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SRF </a:t>
            </a:r>
            <a:r>
              <a:rPr lang="en-US" sz="1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Linac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9059494">
            <a:off x="4484480" y="3744665"/>
            <a:ext cx="19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UV FEL Transport Line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0317" y="4496726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Dump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9059494">
            <a:off x="4964791" y="2220662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IR Wiggler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059494">
            <a:off x="3371183" y="3285368"/>
            <a:ext cx="16385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Bunching Chicane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059494">
            <a:off x="4516151" y="3301645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THz Line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426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Architecture</a:t>
            </a:r>
            <a:endParaRPr lang="en-US" b="1" i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DC photocathode gun (350 </a:t>
            </a:r>
            <a:r>
              <a:rPr lang="en-US" dirty="0" err="1" smtClean="0"/>
              <a:t>keV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9 </a:t>
            </a:r>
            <a:r>
              <a:rPr lang="en-US" dirty="0" err="1" smtClean="0"/>
              <a:t>MeV</a:t>
            </a:r>
            <a:r>
              <a:rPr lang="en-US" dirty="0" smtClean="0"/>
              <a:t> booster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Penner</a:t>
            </a:r>
            <a:r>
              <a:rPr lang="en-US" dirty="0" smtClean="0"/>
              <a:t> bend merger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3 </a:t>
            </a:r>
            <a:r>
              <a:rPr lang="en-US" dirty="0" err="1" smtClean="0"/>
              <a:t>cryomodule</a:t>
            </a:r>
            <a:r>
              <a:rPr lang="en-US" dirty="0" smtClean="0"/>
              <a:t> </a:t>
            </a:r>
            <a:r>
              <a:rPr lang="en-US" dirty="0" err="1" smtClean="0"/>
              <a:t>linac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Bates bend arcs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compression in chicane for IR; </a:t>
            </a:r>
          </a:p>
          <a:p>
            <a:r>
              <a:rPr lang="en-US" dirty="0" smtClean="0"/>
              <a:t>         arc/bypass for UV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nonlinear compaction management &amp;</a:t>
            </a:r>
          </a:p>
          <a:p>
            <a:pPr lvl="1"/>
            <a:r>
              <a:rPr lang="en-US" dirty="0" smtClean="0"/>
              <a:t>RF curvature compensation; energy compression during recovery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0200" y="3964900"/>
            <a:ext cx="3733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Issues</a:t>
            </a:r>
            <a:endParaRPr lang="en-US" b="1" i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Drive laser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Gun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SRF performance/damage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Magnet field quality (time-of-flight </a:t>
            </a:r>
          </a:p>
          <a:p>
            <a:r>
              <a:rPr lang="en-US" dirty="0" smtClean="0"/>
              <a:t>         spectrometer);susceptibility to </a:t>
            </a:r>
          </a:p>
          <a:p>
            <a:r>
              <a:rPr lang="en-US" dirty="0" smtClean="0"/>
              <a:t>         small errors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DC power/field reproducibility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Halo, wakes, other power </a:t>
            </a:r>
          </a:p>
          <a:p>
            <a:r>
              <a:rPr lang="en-US" dirty="0" smtClean="0"/>
              <a:t>        deposition (e.g. CSR)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Programmatics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Now lasing CW after long shutdown, run period extends to August</a:t>
            </a:r>
          </a:p>
          <a:p>
            <a:r>
              <a:rPr lang="en-US" dirty="0" smtClean="0"/>
              <a:t>Machine overhaul, upgrade during next long shutdown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dirty="0" smtClean="0"/>
              <a:t>UV FEL</a:t>
            </a:r>
          </a:p>
          <a:p>
            <a:pPr lvl="1"/>
            <a:r>
              <a:rPr lang="en-US" dirty="0" smtClean="0"/>
              <a:t>FEL, optics,  &amp; accelerator R&amp;D</a:t>
            </a:r>
          </a:p>
          <a:p>
            <a:pPr lvl="1"/>
            <a:r>
              <a:rPr lang="en-US" dirty="0" smtClean="0"/>
              <a:t>Laser machining</a:t>
            </a:r>
          </a:p>
          <a:p>
            <a:pPr lvl="1"/>
            <a:r>
              <a:rPr lang="en-US" dirty="0" smtClean="0"/>
              <a:t> Initial user service this spring/summer</a:t>
            </a:r>
          </a:p>
          <a:p>
            <a:r>
              <a:rPr lang="en-US" dirty="0" smtClean="0"/>
              <a:t>IR FEL</a:t>
            </a:r>
          </a:p>
          <a:p>
            <a:pPr lvl="1"/>
            <a:r>
              <a:rPr lang="en-US" dirty="0" smtClean="0"/>
              <a:t>FEL, optics, &amp; accelerator R&amp;D oriented toward high power systems</a:t>
            </a:r>
          </a:p>
          <a:p>
            <a:pPr lvl="1"/>
            <a:r>
              <a:rPr lang="en-US" dirty="0" smtClean="0"/>
              <a:t>User service (including NP, HEP)</a:t>
            </a:r>
          </a:p>
          <a:p>
            <a:r>
              <a:rPr lang="en-US" dirty="0" smtClean="0"/>
              <a:t>THz source</a:t>
            </a:r>
          </a:p>
          <a:p>
            <a:pPr lvl="1"/>
            <a:r>
              <a:rPr lang="en-US" dirty="0" smtClean="0"/>
              <a:t>basic science, THz applications</a:t>
            </a:r>
          </a:p>
          <a:p>
            <a:pPr lvl="1"/>
            <a:r>
              <a:rPr lang="en-US" dirty="0" smtClean="0"/>
              <a:t>Accelerator diagnostics, instrumentation development  </a:t>
            </a:r>
          </a:p>
          <a:p>
            <a:pPr lvl="1"/>
            <a:r>
              <a:rPr lang="en-US" dirty="0" smtClean="0"/>
              <a:t>Prepping for THz pump/FEL probe ultrafast dynamics</a:t>
            </a:r>
          </a:p>
          <a:p>
            <a:r>
              <a:rPr lang="en-US" dirty="0" smtClean="0"/>
              <a:t>Other work for/with others</a:t>
            </a:r>
          </a:p>
          <a:p>
            <a:pPr lvl="1"/>
            <a:r>
              <a:rPr lang="en-US" dirty="0" smtClean="0"/>
              <a:t>Nuclear/high energy physics</a:t>
            </a:r>
          </a:p>
          <a:p>
            <a:pPr lvl="2"/>
            <a:r>
              <a:rPr lang="en-US" dirty="0" smtClean="0"/>
              <a:t>Dark matter searches: LIPSS, </a:t>
            </a:r>
            <a:r>
              <a:rPr lang="en-US" dirty="0" err="1" smtClean="0"/>
              <a:t>DarkLight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Materials science</a:t>
            </a:r>
          </a:p>
          <a:p>
            <a:pPr lvl="2"/>
            <a:r>
              <a:rPr lang="en-US" dirty="0" smtClean="0"/>
              <a:t>irradiation/exposure - use flexibility in </a:t>
            </a:r>
            <a:r>
              <a:rPr lang="en-US" dirty="0" err="1" smtClean="0"/>
              <a:t>linac</a:t>
            </a:r>
            <a:r>
              <a:rPr lang="en-US" dirty="0" smtClean="0"/>
              <a:t> pulse structure to provide controlled doses </a:t>
            </a:r>
          </a:p>
          <a:p>
            <a:pPr lvl="1"/>
            <a:r>
              <a:rPr lang="en-US" dirty="0" smtClean="0"/>
              <a:t>Support for Boeing/ONR “Innovative Naval Prototype”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smtClean="0"/>
              <a:t>Collaborations desired and welcome!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V_Lasing_Aug_10_s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86800" cy="557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9900CC"/>
                </a:solidFill>
              </a:rPr>
              <a:t>UV System</a:t>
            </a:r>
            <a:endParaRPr lang="en-US" sz="3600" dirty="0">
              <a:solidFill>
                <a:srgbClr val="99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4664"/>
            <a:ext cx="7772400" cy="351833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rgbClr val="9900CC"/>
                </a:solidFill>
              </a:rPr>
              <a:t>Commissioned 2010</a:t>
            </a:r>
          </a:p>
          <a:p>
            <a:r>
              <a:rPr lang="en-US" sz="2400" dirty="0" smtClean="0">
                <a:solidFill>
                  <a:srgbClr val="9900CC"/>
                </a:solidFill>
              </a:rPr>
              <a:t>Shares </a:t>
            </a:r>
            <a:r>
              <a:rPr lang="en-US" sz="2400" dirty="0" err="1" smtClean="0">
                <a:solidFill>
                  <a:srgbClr val="9900CC"/>
                </a:solidFill>
              </a:rPr>
              <a:t>linac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smtClean="0">
                <a:solidFill>
                  <a:srgbClr val="9900CC"/>
                </a:solidFill>
              </a:rPr>
              <a:t>&amp; parts of </a:t>
            </a:r>
            <a:r>
              <a:rPr lang="en-US" sz="2400" dirty="0" err="1" smtClean="0">
                <a:solidFill>
                  <a:srgbClr val="9900CC"/>
                </a:solidFill>
              </a:rPr>
              <a:t>recirculator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smtClean="0">
                <a:solidFill>
                  <a:srgbClr val="9900CC"/>
                </a:solidFill>
              </a:rPr>
              <a:t>with IR Driver ERL - </a:t>
            </a:r>
            <a:r>
              <a:rPr lang="en-US" sz="2400" i="1" dirty="0" smtClean="0">
                <a:solidFill>
                  <a:srgbClr val="9900CC"/>
                </a:solidFill>
              </a:rPr>
              <a:t>but notionally </a:t>
            </a:r>
            <a:r>
              <a:rPr lang="en-US" sz="2400" dirty="0" smtClean="0">
                <a:solidFill>
                  <a:srgbClr val="9900CC"/>
                </a:solidFill>
              </a:rPr>
              <a:t>different</a:t>
            </a:r>
            <a:r>
              <a:rPr lang="en-US" sz="2400" i="1" dirty="0" smtClean="0">
                <a:solidFill>
                  <a:srgbClr val="9900CC"/>
                </a:solidFill>
              </a:rPr>
              <a:t> machine</a:t>
            </a:r>
          </a:p>
          <a:p>
            <a:pPr lvl="1"/>
            <a:r>
              <a:rPr lang="en-US" sz="2000" dirty="0" smtClean="0">
                <a:solidFill>
                  <a:srgbClr val="9900CC"/>
                </a:solidFill>
              </a:rPr>
              <a:t>Lower charge (60 </a:t>
            </a:r>
            <a:r>
              <a:rPr lang="en-US" sz="2000" dirty="0" err="1" smtClean="0">
                <a:solidFill>
                  <a:srgbClr val="9900CC"/>
                </a:solidFill>
              </a:rPr>
              <a:t>pC</a:t>
            </a:r>
            <a:r>
              <a:rPr lang="en-US" sz="2000" dirty="0" smtClean="0">
                <a:solidFill>
                  <a:srgbClr val="9900CC"/>
                </a:solidFill>
              </a:rPr>
              <a:t>; better </a:t>
            </a:r>
            <a:r>
              <a:rPr lang="en-US" sz="2000" dirty="0" err="1" smtClean="0">
                <a:solidFill>
                  <a:srgbClr val="9900CC"/>
                </a:solidFill>
              </a:rPr>
              <a:t>emittance</a:t>
            </a:r>
            <a:r>
              <a:rPr lang="en-US" sz="2000" dirty="0" smtClean="0">
                <a:solidFill>
                  <a:srgbClr val="9900CC"/>
                </a:solidFill>
              </a:rPr>
              <a:t> for UV)</a:t>
            </a:r>
          </a:p>
          <a:p>
            <a:pPr lvl="1"/>
            <a:r>
              <a:rPr lang="en-US" sz="2000" dirty="0" smtClean="0">
                <a:solidFill>
                  <a:srgbClr val="9900CC"/>
                </a:solidFill>
              </a:rPr>
              <a:t>Different nonlinear longitudinal matching process</a:t>
            </a:r>
          </a:p>
          <a:p>
            <a:pPr lvl="2"/>
            <a:r>
              <a:rPr lang="en-US" sz="1800" dirty="0" smtClean="0">
                <a:solidFill>
                  <a:srgbClr val="9900CC"/>
                </a:solidFill>
              </a:rPr>
              <a:t>“</a:t>
            </a:r>
            <a:r>
              <a:rPr lang="en-US" sz="1800" dirty="0" err="1" smtClean="0">
                <a:solidFill>
                  <a:srgbClr val="9900CC"/>
                </a:solidFill>
              </a:rPr>
              <a:t>Chicaneless</a:t>
            </a:r>
            <a:r>
              <a:rPr lang="en-US" sz="1800" dirty="0" smtClean="0">
                <a:solidFill>
                  <a:srgbClr val="9900CC"/>
                </a:solidFill>
              </a:rPr>
              <a:t>” nonlinear compressor</a:t>
            </a:r>
          </a:p>
          <a:p>
            <a:pPr lvl="3"/>
            <a:r>
              <a:rPr lang="en-US" sz="1600" dirty="0" smtClean="0">
                <a:solidFill>
                  <a:srgbClr val="9900CC"/>
                </a:solidFill>
              </a:rPr>
              <a:t>No harmonic RF (either system); all (nonlinear) magnetic</a:t>
            </a:r>
          </a:p>
          <a:p>
            <a:r>
              <a:rPr lang="en-US" sz="2400" dirty="0" smtClean="0">
                <a:solidFill>
                  <a:srgbClr val="9900CC"/>
                </a:solidFill>
              </a:rPr>
              <a:t>60 hours beam time from 1</a:t>
            </a:r>
            <a:r>
              <a:rPr lang="en-US" sz="2400" baseline="30000" dirty="0" smtClean="0">
                <a:solidFill>
                  <a:srgbClr val="9900CC"/>
                </a:solidFill>
              </a:rPr>
              <a:t>st</a:t>
            </a:r>
            <a:r>
              <a:rPr lang="en-US" sz="2400" dirty="0" smtClean="0">
                <a:solidFill>
                  <a:srgbClr val="9900CC"/>
                </a:solidFill>
              </a:rPr>
              <a:t> electrons to CW lasing @ 100+W (700 nm)</a:t>
            </a:r>
          </a:p>
          <a:p>
            <a:r>
              <a:rPr lang="en-US" sz="2400" dirty="0" smtClean="0">
                <a:solidFill>
                  <a:srgbClr val="9900CC"/>
                </a:solidFill>
              </a:rPr>
              <a:t>FEL performance exceeds predictions (?!?!?)</a:t>
            </a:r>
          </a:p>
          <a:p>
            <a:pPr lvl="1"/>
            <a:r>
              <a:rPr lang="en-US" sz="2000" dirty="0" smtClean="0">
                <a:solidFill>
                  <a:srgbClr val="9900CC"/>
                </a:solidFill>
              </a:rPr>
              <a:t>Analysis in progress…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8900"/>
            <a:ext cx="9144000" cy="736600"/>
          </a:xfrm>
        </p:spPr>
        <p:txBody>
          <a:bodyPr/>
          <a:lstStyle/>
          <a:p>
            <a:r>
              <a:rPr lang="en-US" sz="2400" dirty="0" smtClean="0">
                <a:solidFill>
                  <a:srgbClr val="00279F"/>
                </a:solidFill>
                <a:latin typeface="Arial" charset="0"/>
                <a:ea typeface="ＭＳ Ｐゴシック" pitchFamily="1" charset="-128"/>
              </a:rPr>
              <a:t>Comparison to other sources</a:t>
            </a:r>
          </a:p>
        </p:txBody>
      </p:sp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3363913" y="5399088"/>
            <a:ext cx="5546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- above table is for 10 eV photon energy, 0.1% bandwidth</a:t>
            </a:r>
          </a:p>
          <a:p>
            <a:r>
              <a:rPr lang="en-US" sz="180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- assumes JLab FEL at 4.7 MHz, 230 fs FWHM</a:t>
            </a:r>
          </a:p>
        </p:txBody>
      </p:sp>
      <p:pic>
        <p:nvPicPr>
          <p:cNvPr id="45060" name="Picture 9" descr="Screen shot 2011-01-03 at 11.57.39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Oval 7"/>
          <p:cNvSpPr>
            <a:spLocks noChangeArrowheads="1"/>
          </p:cNvSpPr>
          <p:nvPr/>
        </p:nvSpPr>
        <p:spPr bwMode="auto">
          <a:xfrm>
            <a:off x="4625975" y="849313"/>
            <a:ext cx="2649538" cy="3995737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6477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Gwyn Williams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524000" y="687388"/>
            <a:ext cx="6218238" cy="5484812"/>
            <a:chOff x="1524000" y="686726"/>
            <a:chExt cx="6217920" cy="5485474"/>
          </a:xfrm>
        </p:grpSpPr>
        <p:pic>
          <p:nvPicPr>
            <p:cNvPr id="4149" name="Picture 53" descr="UV_clear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0876" y="1525921"/>
              <a:ext cx="4846320" cy="4359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0" name="Picture 54" descr="IR_clear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686726"/>
              <a:ext cx="6217920" cy="5485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51" name="TextBox 55"/>
            <p:cNvSpPr txBox="1">
              <a:spLocks noChangeArrowheads="1"/>
            </p:cNvSpPr>
            <p:nvPr/>
          </p:nvSpPr>
          <p:spPr bwMode="auto">
            <a:xfrm>
              <a:off x="5738975" y="733519"/>
              <a:ext cx="78899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DC Gun</a:t>
              </a:r>
            </a:p>
          </p:txBody>
        </p:sp>
        <p:sp>
          <p:nvSpPr>
            <p:cNvPr id="4152" name="TextBox 56"/>
            <p:cNvSpPr txBox="1">
              <a:spLocks noChangeArrowheads="1"/>
            </p:cNvSpPr>
            <p:nvPr/>
          </p:nvSpPr>
          <p:spPr bwMode="auto">
            <a:xfrm rot="-2454168">
              <a:off x="3974275" y="2853499"/>
              <a:ext cx="9541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SRF </a:t>
              </a:r>
              <a:r>
                <a:rPr lang="en-US" sz="1400" dirty="0" err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Linac</a:t>
              </a:r>
              <a:endParaRPr lang="en-US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153" name="TextBox 58"/>
            <p:cNvSpPr txBox="1">
              <a:spLocks noChangeArrowheads="1"/>
            </p:cNvSpPr>
            <p:nvPr/>
          </p:nvSpPr>
          <p:spPr bwMode="auto">
            <a:xfrm>
              <a:off x="3043237" y="4649126"/>
              <a:ext cx="6623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Dump</a:t>
              </a:r>
            </a:p>
          </p:txBody>
        </p:sp>
        <p:sp>
          <p:nvSpPr>
            <p:cNvPr id="4154" name="TextBox 59"/>
            <p:cNvSpPr txBox="1">
              <a:spLocks noChangeArrowheads="1"/>
            </p:cNvSpPr>
            <p:nvPr/>
          </p:nvSpPr>
          <p:spPr bwMode="auto">
            <a:xfrm rot="-2540506">
              <a:off x="5467711" y="2373062"/>
              <a:ext cx="102143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IR Wiggler</a:t>
              </a:r>
            </a:p>
          </p:txBody>
        </p:sp>
        <p:sp>
          <p:nvSpPr>
            <p:cNvPr id="4155" name="TextBox 60"/>
            <p:cNvSpPr txBox="1">
              <a:spLocks noChangeArrowheads="1"/>
            </p:cNvSpPr>
            <p:nvPr/>
          </p:nvSpPr>
          <p:spPr bwMode="auto">
            <a:xfrm rot="-2540506">
              <a:off x="3874103" y="3437768"/>
              <a:ext cx="163859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Bunching Chicane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2751075" y="1288461"/>
              <a:ext cx="4635263" cy="4412195"/>
            </a:xfrm>
            <a:custGeom>
              <a:avLst/>
              <a:gdLst>
                <a:gd name="connsiteX0" fmla="*/ 0 w 4635611"/>
                <a:gd name="connsiteY0" fmla="*/ 4253948 h 4412974"/>
                <a:gd name="connsiteX1" fmla="*/ 0 w 4635611"/>
                <a:gd name="connsiteY1" fmla="*/ 4412974 h 4412974"/>
                <a:gd name="connsiteX2" fmla="*/ 238539 w 4635611"/>
                <a:gd name="connsiteY2" fmla="*/ 4381169 h 4412974"/>
                <a:gd name="connsiteX3" fmla="*/ 4635611 w 4635611"/>
                <a:gd name="connsiteY3" fmla="*/ 326004 h 4412974"/>
                <a:gd name="connsiteX4" fmla="*/ 4500439 w 4635611"/>
                <a:gd name="connsiteY4" fmla="*/ 0 h 4412974"/>
                <a:gd name="connsiteX5" fmla="*/ 842839 w 4635611"/>
                <a:gd name="connsiteY5" fmla="*/ 3077155 h 4412974"/>
                <a:gd name="connsiteX6" fmla="*/ 866692 w 4635611"/>
                <a:gd name="connsiteY6" fmla="*/ 3506526 h 4412974"/>
                <a:gd name="connsiteX7" fmla="*/ 818985 w 4635611"/>
                <a:gd name="connsiteY7" fmla="*/ 3633746 h 4412974"/>
                <a:gd name="connsiteX8" fmla="*/ 0 w 4635611"/>
                <a:gd name="connsiteY8" fmla="*/ 4253948 h 4412974"/>
                <a:gd name="connsiteX0" fmla="*/ 0 w 4635611"/>
                <a:gd name="connsiteY0" fmla="*/ 4253948 h 4412974"/>
                <a:gd name="connsiteX1" fmla="*/ 0 w 4635611"/>
                <a:gd name="connsiteY1" fmla="*/ 4412974 h 4412974"/>
                <a:gd name="connsiteX2" fmla="*/ 238539 w 4635611"/>
                <a:gd name="connsiteY2" fmla="*/ 4381169 h 4412974"/>
                <a:gd name="connsiteX3" fmla="*/ 3649649 w 4635611"/>
                <a:gd name="connsiteY3" fmla="*/ 1378889 h 4412974"/>
                <a:gd name="connsiteX4" fmla="*/ 4635611 w 4635611"/>
                <a:gd name="connsiteY4" fmla="*/ 326004 h 4412974"/>
                <a:gd name="connsiteX5" fmla="*/ 4500439 w 4635611"/>
                <a:gd name="connsiteY5" fmla="*/ 0 h 4412974"/>
                <a:gd name="connsiteX6" fmla="*/ 842839 w 4635611"/>
                <a:gd name="connsiteY6" fmla="*/ 3077155 h 4412974"/>
                <a:gd name="connsiteX7" fmla="*/ 866692 w 4635611"/>
                <a:gd name="connsiteY7" fmla="*/ 3506526 h 4412974"/>
                <a:gd name="connsiteX8" fmla="*/ 818985 w 4635611"/>
                <a:gd name="connsiteY8" fmla="*/ 3633746 h 4412974"/>
                <a:gd name="connsiteX9" fmla="*/ 0 w 4635611"/>
                <a:gd name="connsiteY9" fmla="*/ 4253948 h 4412974"/>
                <a:gd name="connsiteX0" fmla="*/ 0 w 4635611"/>
                <a:gd name="connsiteY0" fmla="*/ 4253948 h 4412974"/>
                <a:gd name="connsiteX1" fmla="*/ 0 w 4635611"/>
                <a:gd name="connsiteY1" fmla="*/ 4412974 h 4412974"/>
                <a:gd name="connsiteX2" fmla="*/ 238539 w 4635611"/>
                <a:gd name="connsiteY2" fmla="*/ 4381169 h 4412974"/>
                <a:gd name="connsiteX3" fmla="*/ 3649649 w 4635611"/>
                <a:gd name="connsiteY3" fmla="*/ 1378889 h 4412974"/>
                <a:gd name="connsiteX4" fmla="*/ 4335449 w 4635611"/>
                <a:gd name="connsiteY4" fmla="*/ 769289 h 4412974"/>
                <a:gd name="connsiteX5" fmla="*/ 4635611 w 4635611"/>
                <a:gd name="connsiteY5" fmla="*/ 326004 h 4412974"/>
                <a:gd name="connsiteX6" fmla="*/ 4500439 w 4635611"/>
                <a:gd name="connsiteY6" fmla="*/ 0 h 4412974"/>
                <a:gd name="connsiteX7" fmla="*/ 842839 w 4635611"/>
                <a:gd name="connsiteY7" fmla="*/ 3077155 h 4412974"/>
                <a:gd name="connsiteX8" fmla="*/ 866692 w 4635611"/>
                <a:gd name="connsiteY8" fmla="*/ 3506526 h 4412974"/>
                <a:gd name="connsiteX9" fmla="*/ 818985 w 4635611"/>
                <a:gd name="connsiteY9" fmla="*/ 3633746 h 4412974"/>
                <a:gd name="connsiteX10" fmla="*/ 0 w 4635611"/>
                <a:gd name="connsiteY10" fmla="*/ 4253948 h 441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611" h="4412974">
                  <a:moveTo>
                    <a:pt x="0" y="4253948"/>
                  </a:moveTo>
                  <a:lnTo>
                    <a:pt x="0" y="4412974"/>
                  </a:lnTo>
                  <a:lnTo>
                    <a:pt x="238539" y="4381169"/>
                  </a:lnTo>
                  <a:lnTo>
                    <a:pt x="3649649" y="1378889"/>
                  </a:lnTo>
                  <a:lnTo>
                    <a:pt x="4335449" y="769289"/>
                  </a:lnTo>
                  <a:lnTo>
                    <a:pt x="4635611" y="326004"/>
                  </a:lnTo>
                  <a:lnTo>
                    <a:pt x="4500439" y="0"/>
                  </a:lnTo>
                  <a:lnTo>
                    <a:pt x="842839" y="3077155"/>
                  </a:lnTo>
                  <a:lnTo>
                    <a:pt x="866692" y="3506526"/>
                  </a:lnTo>
                  <a:lnTo>
                    <a:pt x="818985" y="3633746"/>
                  </a:lnTo>
                  <a:lnTo>
                    <a:pt x="0" y="4253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Longitudinal Matching Scenario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7696200" cy="228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Requirements on phase space: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high peak current (short bunch) at FEL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bunch length compression at wiggler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	using quads and sextupoles to adjust compactions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“small” energy spread at dump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energy compress while energy recovering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“short” RF wavelength/long bunch,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	large exhaust </a:t>
            </a:r>
            <a:r>
              <a:rPr lang="en-US" sz="1400" smtClean="0">
                <a:latin typeface="Symbol" pitchFamily="18" charset="2"/>
              </a:rPr>
              <a:t>d</a:t>
            </a:r>
            <a:r>
              <a:rPr lang="en-US" sz="1400" smtClean="0"/>
              <a:t>p/p (~10%)</a:t>
            </a:r>
          </a:p>
          <a:p>
            <a:pPr lvl="1" eaLnBrk="1" hangingPunct="1">
              <a:lnSpc>
                <a:spcPct val="80000"/>
              </a:lnSpc>
              <a:buFont typeface="Symbol" pitchFamily="18" charset="2"/>
              <a:buChar char="Þ"/>
            </a:pPr>
            <a:r>
              <a:rPr lang="en-US" sz="1400" smtClean="0"/>
              <a:t>get slope, curvature</a:t>
            </a:r>
            <a:r>
              <a:rPr lang="en-US" sz="1400" i="1" smtClean="0"/>
              <a:t>, and </a:t>
            </a:r>
            <a:r>
              <a:rPr lang="en-US" sz="1400" smtClean="0"/>
              <a:t>torsion right</a:t>
            </a:r>
          </a:p>
          <a:p>
            <a:pPr lvl="1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en-US" sz="1400" smtClean="0"/>
              <a:t>	(quads, sextupoles, octupoles)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291138" y="4360863"/>
            <a:ext cx="1419225" cy="1243012"/>
            <a:chOff x="3148" y="2448"/>
            <a:chExt cx="894" cy="783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216" y="2448"/>
              <a:ext cx="826" cy="783"/>
              <a:chOff x="1768" y="1555"/>
              <a:chExt cx="826" cy="783"/>
            </a:xfrm>
          </p:grpSpPr>
          <p:sp>
            <p:nvSpPr>
              <p:cNvPr id="4144" name="Line 7"/>
              <p:cNvSpPr>
                <a:spLocks noChangeShapeType="1"/>
              </p:cNvSpPr>
              <p:nvPr/>
            </p:nvSpPr>
            <p:spPr bwMode="auto">
              <a:xfrm flipV="1">
                <a:off x="2128" y="1618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5" name="Line 8"/>
              <p:cNvSpPr>
                <a:spLocks noChangeShapeType="1"/>
              </p:cNvSpPr>
              <p:nvPr/>
            </p:nvSpPr>
            <p:spPr bwMode="auto">
              <a:xfrm rot="5400000" flipH="1" flipV="1">
                <a:off x="2128" y="1618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6" name="Oval 9"/>
              <p:cNvSpPr>
                <a:spLocks noChangeArrowheads="1"/>
              </p:cNvSpPr>
              <p:nvPr/>
            </p:nvSpPr>
            <p:spPr bwMode="auto">
              <a:xfrm rot="-5475630">
                <a:off x="2007" y="1959"/>
                <a:ext cx="242" cy="4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47" name="Text Box 10"/>
              <p:cNvSpPr txBox="1">
                <a:spLocks noChangeArrowheads="1"/>
              </p:cNvSpPr>
              <p:nvPr/>
            </p:nvSpPr>
            <p:spPr bwMode="auto">
              <a:xfrm>
                <a:off x="1971" y="1555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E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4148" name="Text Box 11"/>
              <p:cNvSpPr txBox="1">
                <a:spLocks noChangeArrowheads="1"/>
              </p:cNvSpPr>
              <p:nvPr/>
            </p:nvSpPr>
            <p:spPr bwMode="auto">
              <a:xfrm>
                <a:off x="2403" y="1961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Symbol" pitchFamily="18" charset="2"/>
                  </a:rPr>
                  <a:t>f</a:t>
                </a:r>
                <a:endParaRPr lang="en-US" sz="2400">
                  <a:latin typeface="Symbol" pitchFamily="18" charset="2"/>
                </a:endParaRPr>
              </a:p>
            </p:txBody>
          </p:sp>
        </p:grpSp>
        <p:sp>
          <p:nvSpPr>
            <p:cNvPr id="4143" name="Freeform 12"/>
            <p:cNvSpPr>
              <a:spLocks/>
            </p:cNvSpPr>
            <p:nvPr/>
          </p:nvSpPr>
          <p:spPr bwMode="auto">
            <a:xfrm>
              <a:off x="3148" y="2482"/>
              <a:ext cx="308" cy="302"/>
            </a:xfrm>
            <a:custGeom>
              <a:avLst/>
              <a:gdLst>
                <a:gd name="T0" fmla="*/ 308 w 308"/>
                <a:gd name="T1" fmla="*/ 302 h 302"/>
                <a:gd name="T2" fmla="*/ 108 w 308"/>
                <a:gd name="T3" fmla="*/ 241 h 302"/>
                <a:gd name="T4" fmla="*/ 34 w 308"/>
                <a:gd name="T5" fmla="*/ 143 h 302"/>
                <a:gd name="T6" fmla="*/ 0 w 308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"/>
                <a:gd name="T13" fmla="*/ 0 h 302"/>
                <a:gd name="T14" fmla="*/ 308 w 308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" h="302">
                  <a:moveTo>
                    <a:pt x="308" y="302"/>
                  </a:moveTo>
                  <a:cubicBezTo>
                    <a:pt x="274" y="292"/>
                    <a:pt x="153" y="268"/>
                    <a:pt x="108" y="241"/>
                  </a:cubicBezTo>
                  <a:cubicBezTo>
                    <a:pt x="63" y="214"/>
                    <a:pt x="52" y="183"/>
                    <a:pt x="34" y="143"/>
                  </a:cubicBezTo>
                  <a:cubicBezTo>
                    <a:pt x="16" y="103"/>
                    <a:pt x="7" y="3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340475" y="3421063"/>
            <a:ext cx="1384300" cy="1511300"/>
            <a:chOff x="4032" y="1824"/>
            <a:chExt cx="872" cy="952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4080" y="1968"/>
              <a:ext cx="824" cy="808"/>
              <a:chOff x="929" y="1560"/>
              <a:chExt cx="824" cy="808"/>
            </a:xfrm>
          </p:grpSpPr>
          <p:sp>
            <p:nvSpPr>
              <p:cNvPr id="4137" name="Line 15"/>
              <p:cNvSpPr>
                <a:spLocks noChangeShapeType="1"/>
              </p:cNvSpPr>
              <p:nvPr/>
            </p:nvSpPr>
            <p:spPr bwMode="auto">
              <a:xfrm flipV="1">
                <a:off x="1289" y="1641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" name="Line 16"/>
              <p:cNvSpPr>
                <a:spLocks noChangeShapeType="1"/>
              </p:cNvSpPr>
              <p:nvPr/>
            </p:nvSpPr>
            <p:spPr bwMode="auto">
              <a:xfrm rot="5400000" flipH="1" flipV="1">
                <a:off x="1289" y="1641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" name="Oval 17"/>
              <p:cNvSpPr>
                <a:spLocks noChangeArrowheads="1"/>
              </p:cNvSpPr>
              <p:nvPr/>
            </p:nvSpPr>
            <p:spPr bwMode="auto">
              <a:xfrm rot="-5448019">
                <a:off x="929" y="1982"/>
                <a:ext cx="726" cy="4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40" name="Text Box 18"/>
              <p:cNvSpPr txBox="1">
                <a:spLocks noChangeArrowheads="1"/>
              </p:cNvSpPr>
              <p:nvPr/>
            </p:nvSpPr>
            <p:spPr bwMode="auto">
              <a:xfrm>
                <a:off x="1132" y="1560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E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4141" name="Text Box 19"/>
              <p:cNvSpPr txBox="1">
                <a:spLocks noChangeArrowheads="1"/>
              </p:cNvSpPr>
              <p:nvPr/>
            </p:nvSpPr>
            <p:spPr bwMode="auto">
              <a:xfrm>
                <a:off x="1562" y="1966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Symbol" pitchFamily="18" charset="2"/>
                  </a:rPr>
                  <a:t>f</a:t>
                </a:r>
                <a:endParaRPr lang="en-US" sz="2400">
                  <a:latin typeface="Symbol" pitchFamily="18" charset="2"/>
                </a:endParaRPr>
              </a:p>
            </p:txBody>
          </p:sp>
        </p:grpSp>
        <p:sp>
          <p:nvSpPr>
            <p:cNvPr id="4136" name="Freeform 20"/>
            <p:cNvSpPr>
              <a:spLocks/>
            </p:cNvSpPr>
            <p:nvPr/>
          </p:nvSpPr>
          <p:spPr bwMode="auto">
            <a:xfrm>
              <a:off x="4032" y="1824"/>
              <a:ext cx="284" cy="512"/>
            </a:xfrm>
            <a:custGeom>
              <a:avLst/>
              <a:gdLst>
                <a:gd name="T0" fmla="*/ 284 w 284"/>
                <a:gd name="T1" fmla="*/ 512 h 512"/>
                <a:gd name="T2" fmla="*/ 105 w 284"/>
                <a:gd name="T3" fmla="*/ 383 h 512"/>
                <a:gd name="T4" fmla="*/ 24 w 284"/>
                <a:gd name="T5" fmla="*/ 237 h 512"/>
                <a:gd name="T6" fmla="*/ 0 w 284"/>
                <a:gd name="T7" fmla="*/ 0 h 5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4"/>
                <a:gd name="T13" fmla="*/ 0 h 512"/>
                <a:gd name="T14" fmla="*/ 284 w 284"/>
                <a:gd name="T15" fmla="*/ 512 h 5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4" h="512">
                  <a:moveTo>
                    <a:pt x="284" y="512"/>
                  </a:moveTo>
                  <a:cubicBezTo>
                    <a:pt x="254" y="492"/>
                    <a:pt x="148" y="429"/>
                    <a:pt x="105" y="383"/>
                  </a:cubicBezTo>
                  <a:cubicBezTo>
                    <a:pt x="62" y="337"/>
                    <a:pt x="41" y="301"/>
                    <a:pt x="24" y="237"/>
                  </a:cubicBezTo>
                  <a:cubicBezTo>
                    <a:pt x="7" y="173"/>
                    <a:pt x="5" y="49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087688" y="4819650"/>
            <a:ext cx="1955800" cy="1228725"/>
            <a:chOff x="1728" y="2976"/>
            <a:chExt cx="1232" cy="774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2105" y="2976"/>
              <a:ext cx="855" cy="774"/>
              <a:chOff x="1508" y="2507"/>
              <a:chExt cx="855" cy="774"/>
            </a:xfrm>
          </p:grpSpPr>
          <p:sp>
            <p:nvSpPr>
              <p:cNvPr id="4130" name="Line 23"/>
              <p:cNvSpPr>
                <a:spLocks noChangeShapeType="1"/>
              </p:cNvSpPr>
              <p:nvPr/>
            </p:nvSpPr>
            <p:spPr bwMode="auto">
              <a:xfrm flipV="1">
                <a:off x="1908" y="2561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Line 24"/>
              <p:cNvSpPr>
                <a:spLocks noChangeShapeType="1"/>
              </p:cNvSpPr>
              <p:nvPr/>
            </p:nvSpPr>
            <p:spPr bwMode="auto">
              <a:xfrm rot="5400000" flipH="1" flipV="1">
                <a:off x="1908" y="2561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Oval 25"/>
              <p:cNvSpPr>
                <a:spLocks noChangeArrowheads="1"/>
              </p:cNvSpPr>
              <p:nvPr/>
            </p:nvSpPr>
            <p:spPr bwMode="auto">
              <a:xfrm rot="10301" flipV="1">
                <a:off x="1508" y="2906"/>
                <a:ext cx="772" cy="23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33" name="Text Box 26"/>
              <p:cNvSpPr txBox="1">
                <a:spLocks noChangeArrowheads="1"/>
              </p:cNvSpPr>
              <p:nvPr/>
            </p:nvSpPr>
            <p:spPr bwMode="auto">
              <a:xfrm>
                <a:off x="1760" y="250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E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4134" name="Text Box 27"/>
              <p:cNvSpPr txBox="1">
                <a:spLocks noChangeArrowheads="1"/>
              </p:cNvSpPr>
              <p:nvPr/>
            </p:nvSpPr>
            <p:spPr bwMode="auto">
              <a:xfrm>
                <a:off x="2172" y="290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Symbol" pitchFamily="18" charset="2"/>
                  </a:rPr>
                  <a:t>f</a:t>
                </a:r>
                <a:endParaRPr lang="en-US" sz="2400">
                  <a:latin typeface="Symbol" pitchFamily="18" charset="2"/>
                </a:endParaRPr>
              </a:p>
            </p:txBody>
          </p:sp>
        </p:grpSp>
        <p:sp>
          <p:nvSpPr>
            <p:cNvPr id="4129" name="Freeform 28"/>
            <p:cNvSpPr>
              <a:spLocks/>
            </p:cNvSpPr>
            <p:nvPr/>
          </p:nvSpPr>
          <p:spPr bwMode="auto">
            <a:xfrm>
              <a:off x="1728" y="3072"/>
              <a:ext cx="642" cy="241"/>
            </a:xfrm>
            <a:custGeom>
              <a:avLst/>
              <a:gdLst>
                <a:gd name="T0" fmla="*/ 9983868 w 498"/>
                <a:gd name="T1" fmla="*/ 2 h 304"/>
                <a:gd name="T2" fmla="*/ 7259268 w 498"/>
                <a:gd name="T3" fmla="*/ 2 h 304"/>
                <a:gd name="T4" fmla="*/ 5572278 w 498"/>
                <a:gd name="T5" fmla="*/ 2 h 304"/>
                <a:gd name="T6" fmla="*/ 3620437 w 498"/>
                <a:gd name="T7" fmla="*/ 2 h 304"/>
                <a:gd name="T8" fmla="*/ 0 w 498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"/>
                <a:gd name="T16" fmla="*/ 0 h 304"/>
                <a:gd name="T17" fmla="*/ 498 w 498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" h="304">
                  <a:moveTo>
                    <a:pt x="498" y="304"/>
                  </a:moveTo>
                  <a:cubicBezTo>
                    <a:pt x="476" y="285"/>
                    <a:pt x="399" y="220"/>
                    <a:pt x="362" y="188"/>
                  </a:cubicBezTo>
                  <a:cubicBezTo>
                    <a:pt x="325" y="156"/>
                    <a:pt x="308" y="136"/>
                    <a:pt x="278" y="110"/>
                  </a:cubicBezTo>
                  <a:cubicBezTo>
                    <a:pt x="248" y="84"/>
                    <a:pt x="227" y="50"/>
                    <a:pt x="181" y="32"/>
                  </a:cubicBezTo>
                  <a:cubicBezTo>
                    <a:pt x="135" y="14"/>
                    <a:pt x="38" y="7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067425" y="2001838"/>
            <a:ext cx="2586038" cy="1228725"/>
            <a:chOff x="3566" y="2802"/>
            <a:chExt cx="1629" cy="774"/>
          </a:xfrm>
        </p:grpSpPr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4230" y="2802"/>
              <a:ext cx="965" cy="774"/>
              <a:chOff x="3567" y="2729"/>
              <a:chExt cx="965" cy="774"/>
            </a:xfrm>
          </p:grpSpPr>
          <p:sp>
            <p:nvSpPr>
              <p:cNvPr id="4123" name="Line 31"/>
              <p:cNvSpPr>
                <a:spLocks noChangeShapeType="1"/>
              </p:cNvSpPr>
              <p:nvPr/>
            </p:nvSpPr>
            <p:spPr bwMode="auto">
              <a:xfrm flipV="1">
                <a:off x="4048" y="2783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Line 32"/>
              <p:cNvSpPr>
                <a:spLocks noChangeShapeType="1"/>
              </p:cNvSpPr>
              <p:nvPr/>
            </p:nvSpPr>
            <p:spPr bwMode="auto">
              <a:xfrm rot="5400000" flipH="1" flipV="1">
                <a:off x="4048" y="2783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Oval 33"/>
              <p:cNvSpPr>
                <a:spLocks noChangeArrowheads="1"/>
              </p:cNvSpPr>
              <p:nvPr/>
            </p:nvSpPr>
            <p:spPr bwMode="auto">
              <a:xfrm rot="19150592" flipV="1">
                <a:off x="3567" y="3128"/>
                <a:ext cx="965" cy="23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26" name="Text Box 34"/>
              <p:cNvSpPr txBox="1">
                <a:spLocks noChangeArrowheads="1"/>
              </p:cNvSpPr>
              <p:nvPr/>
            </p:nvSpPr>
            <p:spPr bwMode="auto">
              <a:xfrm>
                <a:off x="3900" y="272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E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4127" name="Text Box 35"/>
              <p:cNvSpPr txBox="1">
                <a:spLocks noChangeArrowheads="1"/>
              </p:cNvSpPr>
              <p:nvPr/>
            </p:nvSpPr>
            <p:spPr bwMode="auto">
              <a:xfrm>
                <a:off x="4312" y="3126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Symbol" pitchFamily="18" charset="2"/>
                  </a:rPr>
                  <a:t>f</a:t>
                </a:r>
                <a:endParaRPr lang="en-US" sz="2400">
                  <a:latin typeface="Symbol" pitchFamily="18" charset="2"/>
                </a:endParaRPr>
              </a:p>
            </p:txBody>
          </p:sp>
        </p:grpSp>
        <p:sp>
          <p:nvSpPr>
            <p:cNvPr id="4122" name="Freeform 36"/>
            <p:cNvSpPr>
              <a:spLocks/>
            </p:cNvSpPr>
            <p:nvPr/>
          </p:nvSpPr>
          <p:spPr bwMode="auto">
            <a:xfrm>
              <a:off x="3566" y="2867"/>
              <a:ext cx="854" cy="460"/>
            </a:xfrm>
            <a:custGeom>
              <a:avLst/>
              <a:gdLst>
                <a:gd name="T0" fmla="*/ 854 w 854"/>
                <a:gd name="T1" fmla="*/ 460 h 460"/>
                <a:gd name="T2" fmla="*/ 602 w 854"/>
                <a:gd name="T3" fmla="*/ 401 h 460"/>
                <a:gd name="T4" fmla="*/ 343 w 854"/>
                <a:gd name="T5" fmla="*/ 259 h 460"/>
                <a:gd name="T6" fmla="*/ 175 w 854"/>
                <a:gd name="T7" fmla="*/ 168 h 460"/>
                <a:gd name="T8" fmla="*/ 0 w 854"/>
                <a:gd name="T9" fmla="*/ 0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4"/>
                <a:gd name="T16" fmla="*/ 0 h 460"/>
                <a:gd name="T17" fmla="*/ 854 w 854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4" h="460">
                  <a:moveTo>
                    <a:pt x="854" y="460"/>
                  </a:moveTo>
                  <a:cubicBezTo>
                    <a:pt x="812" y="449"/>
                    <a:pt x="687" y="435"/>
                    <a:pt x="602" y="401"/>
                  </a:cubicBezTo>
                  <a:cubicBezTo>
                    <a:pt x="517" y="367"/>
                    <a:pt x="414" y="298"/>
                    <a:pt x="343" y="259"/>
                  </a:cubicBezTo>
                  <a:cubicBezTo>
                    <a:pt x="272" y="220"/>
                    <a:pt x="232" y="211"/>
                    <a:pt x="175" y="168"/>
                  </a:cubicBezTo>
                  <a:cubicBezTo>
                    <a:pt x="118" y="125"/>
                    <a:pt x="36" y="3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1408113" y="3429000"/>
            <a:ext cx="1641475" cy="1257300"/>
            <a:chOff x="816" y="2160"/>
            <a:chExt cx="1034" cy="792"/>
          </a:xfrm>
        </p:grpSpPr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816" y="2160"/>
              <a:ext cx="835" cy="792"/>
              <a:chOff x="2671" y="1550"/>
              <a:chExt cx="835" cy="792"/>
            </a:xfrm>
          </p:grpSpPr>
          <p:sp>
            <p:nvSpPr>
              <p:cNvPr id="4116" name="Line 39"/>
              <p:cNvSpPr>
                <a:spLocks noChangeShapeType="1"/>
              </p:cNvSpPr>
              <p:nvPr/>
            </p:nvSpPr>
            <p:spPr bwMode="auto">
              <a:xfrm flipV="1">
                <a:off x="3031" y="162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Line 40"/>
              <p:cNvSpPr>
                <a:spLocks noChangeShapeType="1"/>
              </p:cNvSpPr>
              <p:nvPr/>
            </p:nvSpPr>
            <p:spPr bwMode="auto">
              <a:xfrm rot="5400000" flipH="1" flipV="1">
                <a:off x="3031" y="162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Oval 41"/>
              <p:cNvSpPr>
                <a:spLocks noChangeArrowheads="1"/>
              </p:cNvSpPr>
              <p:nvPr/>
            </p:nvSpPr>
            <p:spPr bwMode="auto">
              <a:xfrm rot="-2292887">
                <a:off x="2911" y="1959"/>
                <a:ext cx="242" cy="4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19" name="Text Box 42"/>
              <p:cNvSpPr txBox="1">
                <a:spLocks noChangeArrowheads="1"/>
              </p:cNvSpPr>
              <p:nvPr/>
            </p:nvSpPr>
            <p:spPr bwMode="auto">
              <a:xfrm>
                <a:off x="2874" y="1550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E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4120" name="Text Box 43"/>
              <p:cNvSpPr txBox="1">
                <a:spLocks noChangeArrowheads="1"/>
              </p:cNvSpPr>
              <p:nvPr/>
            </p:nvSpPr>
            <p:spPr bwMode="auto">
              <a:xfrm>
                <a:off x="3315" y="1956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Symbol" pitchFamily="18" charset="2"/>
                  </a:rPr>
                  <a:t>f</a:t>
                </a:r>
                <a:endParaRPr lang="en-US" sz="2400">
                  <a:latin typeface="Symbol" pitchFamily="18" charset="2"/>
                </a:endParaRPr>
              </a:p>
            </p:txBody>
          </p:sp>
        </p:grpSp>
        <p:sp>
          <p:nvSpPr>
            <p:cNvPr id="4115" name="Freeform 44"/>
            <p:cNvSpPr>
              <a:spLocks/>
            </p:cNvSpPr>
            <p:nvPr/>
          </p:nvSpPr>
          <p:spPr bwMode="auto">
            <a:xfrm>
              <a:off x="1233" y="2677"/>
              <a:ext cx="617" cy="214"/>
            </a:xfrm>
            <a:custGeom>
              <a:avLst/>
              <a:gdLst>
                <a:gd name="T0" fmla="*/ 0 w 617"/>
                <a:gd name="T1" fmla="*/ 0 h 214"/>
                <a:gd name="T2" fmla="*/ 63 w 617"/>
                <a:gd name="T3" fmla="*/ 155 h 214"/>
                <a:gd name="T4" fmla="*/ 159 w 617"/>
                <a:gd name="T5" fmla="*/ 203 h 214"/>
                <a:gd name="T6" fmla="*/ 617 w 617"/>
                <a:gd name="T7" fmla="*/ 89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7"/>
                <a:gd name="T13" fmla="*/ 0 h 214"/>
                <a:gd name="T14" fmla="*/ 617 w 617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" h="214">
                  <a:moveTo>
                    <a:pt x="0" y="0"/>
                  </a:moveTo>
                  <a:cubicBezTo>
                    <a:pt x="11" y="25"/>
                    <a:pt x="36" y="121"/>
                    <a:pt x="63" y="155"/>
                  </a:cubicBezTo>
                  <a:cubicBezTo>
                    <a:pt x="90" y="189"/>
                    <a:pt x="67" y="214"/>
                    <a:pt x="159" y="203"/>
                  </a:cubicBezTo>
                  <a:cubicBezTo>
                    <a:pt x="251" y="192"/>
                    <a:pt x="522" y="113"/>
                    <a:pt x="617" y="8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4797425" y="1036638"/>
            <a:ext cx="1339850" cy="1228725"/>
            <a:chOff x="3120" y="720"/>
            <a:chExt cx="844" cy="774"/>
          </a:xfrm>
        </p:grpSpPr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3120" y="720"/>
              <a:ext cx="844" cy="774"/>
              <a:chOff x="3624" y="1590"/>
              <a:chExt cx="844" cy="774"/>
            </a:xfrm>
          </p:grpSpPr>
          <p:sp>
            <p:nvSpPr>
              <p:cNvPr id="4109" name="Line 47"/>
              <p:cNvSpPr>
                <a:spLocks noChangeShapeType="1"/>
              </p:cNvSpPr>
              <p:nvPr/>
            </p:nvSpPr>
            <p:spPr bwMode="auto">
              <a:xfrm flipV="1">
                <a:off x="3984" y="1644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Line 48"/>
              <p:cNvSpPr>
                <a:spLocks noChangeShapeType="1"/>
              </p:cNvSpPr>
              <p:nvPr/>
            </p:nvSpPr>
            <p:spPr bwMode="auto">
              <a:xfrm rot="5400000" flipH="1" flipV="1">
                <a:off x="3984" y="1644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" name="Oval 49"/>
              <p:cNvSpPr>
                <a:spLocks noChangeArrowheads="1"/>
              </p:cNvSpPr>
              <p:nvPr/>
            </p:nvSpPr>
            <p:spPr bwMode="auto">
              <a:xfrm>
                <a:off x="3862" y="1980"/>
                <a:ext cx="242" cy="4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12" name="Text Box 50"/>
              <p:cNvSpPr txBox="1">
                <a:spLocks noChangeArrowheads="1"/>
              </p:cNvSpPr>
              <p:nvPr/>
            </p:nvSpPr>
            <p:spPr bwMode="auto">
              <a:xfrm>
                <a:off x="3827" y="1590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E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4113" name="Text Box 51"/>
              <p:cNvSpPr txBox="1">
                <a:spLocks noChangeArrowheads="1"/>
              </p:cNvSpPr>
              <p:nvPr/>
            </p:nvSpPr>
            <p:spPr bwMode="auto">
              <a:xfrm>
                <a:off x="4277" y="1978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Symbol" pitchFamily="18" charset="2"/>
                  </a:rPr>
                  <a:t>f</a:t>
                </a:r>
                <a:endParaRPr lang="en-US" sz="2400">
                  <a:latin typeface="Symbol" pitchFamily="18" charset="2"/>
                </a:endParaRPr>
              </a:p>
            </p:txBody>
          </p:sp>
        </p:grpSp>
        <p:sp>
          <p:nvSpPr>
            <p:cNvPr id="4108" name="Freeform 52"/>
            <p:cNvSpPr>
              <a:spLocks/>
            </p:cNvSpPr>
            <p:nvPr/>
          </p:nvSpPr>
          <p:spPr bwMode="auto">
            <a:xfrm>
              <a:off x="3552" y="1248"/>
              <a:ext cx="203" cy="101"/>
            </a:xfrm>
            <a:custGeom>
              <a:avLst/>
              <a:gdLst>
                <a:gd name="T0" fmla="*/ 0 w 48"/>
                <a:gd name="T1" fmla="*/ 0 h 192"/>
                <a:gd name="T2" fmla="*/ 203 w 48"/>
                <a:gd name="T3" fmla="*/ 486512 h 192"/>
                <a:gd name="T4" fmla="*/ 0 60000 65536"/>
                <a:gd name="T5" fmla="*/ 0 60000 65536"/>
                <a:gd name="T6" fmla="*/ 0 w 48"/>
                <a:gd name="T7" fmla="*/ 0 h 192"/>
                <a:gd name="T8" fmla="*/ 48 w 48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92">
                  <a:moveTo>
                    <a:pt x="0" y="0"/>
                  </a:moveTo>
                  <a:cubicBezTo>
                    <a:pt x="0" y="0"/>
                    <a:pt x="24" y="96"/>
                    <a:pt x="48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7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600" dirty="0" smtClean="0"/>
              <a:t>JLab FEL bunch compression and diagnostics</a:t>
            </a:r>
            <a:endParaRPr lang="en-US" sz="2600" dirty="0"/>
          </a:p>
        </p:txBody>
      </p:sp>
      <p:pic>
        <p:nvPicPr>
          <p:cNvPr id="27" name="Picture 26" descr="#4 ARC1 sextupoles-2000G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125304" y="3429000"/>
            <a:ext cx="3125305" cy="2944896"/>
          </a:xfrm>
          <a:prstGeom prst="rect">
            <a:avLst/>
          </a:prstGeom>
        </p:spPr>
      </p:pic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3123845" y="4583693"/>
            <a:ext cx="1229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</a:pP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Sextupoles</a:t>
            </a:r>
            <a:endParaRPr lang="en-US" sz="12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Clr>
                <a:srgbClr val="0000FF"/>
              </a:buClr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B’dL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) 10730 G</a:t>
            </a:r>
          </a:p>
        </p:txBody>
      </p:sp>
      <p:sp>
        <p:nvSpPr>
          <p:cNvPr id="30" name="Line 54"/>
          <p:cNvSpPr>
            <a:spLocks noChangeShapeType="1"/>
          </p:cNvSpPr>
          <p:nvPr/>
        </p:nvSpPr>
        <p:spPr bwMode="auto">
          <a:xfrm flipH="1">
            <a:off x="4241955" y="4796210"/>
            <a:ext cx="26059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122824" y="3658474"/>
            <a:ext cx="12606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</a:pP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Sextupoles</a:t>
            </a:r>
            <a:endParaRPr lang="en-US" sz="12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Clr>
                <a:srgbClr val="0000FF"/>
              </a:buClr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B’dL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12730 G</a:t>
            </a: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3128676" y="5420435"/>
            <a:ext cx="1254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</a:pP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Sextupoles</a:t>
            </a:r>
            <a:endParaRPr lang="en-US" sz="12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Clr>
                <a:srgbClr val="0000FF"/>
              </a:buClr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B’dL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) 8730 G</a:t>
            </a:r>
          </a:p>
        </p:txBody>
      </p:sp>
      <p:sp>
        <p:nvSpPr>
          <p:cNvPr id="33" name="Line 54"/>
          <p:cNvSpPr>
            <a:spLocks noChangeShapeType="1"/>
          </p:cNvSpPr>
          <p:nvPr/>
        </p:nvSpPr>
        <p:spPr bwMode="auto">
          <a:xfrm flipH="1">
            <a:off x="4174901" y="5228450"/>
            <a:ext cx="537861" cy="404974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Line 54"/>
          <p:cNvSpPr>
            <a:spLocks noChangeShapeType="1"/>
          </p:cNvSpPr>
          <p:nvPr/>
        </p:nvSpPr>
        <p:spPr bwMode="auto">
          <a:xfrm flipH="1" flipV="1">
            <a:off x="4270302" y="3922361"/>
            <a:ext cx="769874" cy="44294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 descr="#5 ARC1 quads -40G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429000"/>
            <a:ext cx="3122784" cy="2942521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8293" y="4566520"/>
            <a:ext cx="15090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</a:pP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rim quads</a:t>
            </a:r>
          </a:p>
          <a:p>
            <a:pPr>
              <a:buClr>
                <a:srgbClr val="0000FF"/>
              </a:buClr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B’dL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) 700 G</a:t>
            </a:r>
          </a:p>
        </p:txBody>
      </p:sp>
      <p:sp>
        <p:nvSpPr>
          <p:cNvPr id="12" name="Line 54"/>
          <p:cNvSpPr>
            <a:spLocks noChangeShapeType="1"/>
          </p:cNvSpPr>
          <p:nvPr/>
        </p:nvSpPr>
        <p:spPr bwMode="auto">
          <a:xfrm flipH="1">
            <a:off x="951911" y="4808803"/>
            <a:ext cx="512919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3690907"/>
            <a:ext cx="1631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</a:pP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rim quads</a:t>
            </a:r>
          </a:p>
          <a:p>
            <a:pPr>
              <a:buClr>
                <a:srgbClr val="0000FF"/>
              </a:buClr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B’dL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) 740 G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5423105"/>
            <a:ext cx="1631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</a:pP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rim quads</a:t>
            </a:r>
          </a:p>
          <a:p>
            <a:pPr>
              <a:buClr>
                <a:srgbClr val="0000FF"/>
              </a:buClr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B’dL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) 660 G</a:t>
            </a:r>
          </a:p>
        </p:txBody>
      </p:sp>
      <p:sp>
        <p:nvSpPr>
          <p:cNvPr id="15" name="Line 54"/>
          <p:cNvSpPr>
            <a:spLocks noChangeShapeType="1"/>
          </p:cNvSpPr>
          <p:nvPr/>
        </p:nvSpPr>
        <p:spPr bwMode="auto">
          <a:xfrm flipH="1">
            <a:off x="956489" y="5416952"/>
            <a:ext cx="730184" cy="238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auto">
          <a:xfrm flipH="1" flipV="1">
            <a:off x="966409" y="3915110"/>
            <a:ext cx="720263" cy="27161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09889" y="823348"/>
            <a:ext cx="8524222" cy="258581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400" dirty="0" smtClean="0">
                <a:solidFill>
                  <a:srgbClr val="000000"/>
                </a:solidFill>
              </a:rPr>
              <a:t>JLab IR/UV Upgrade FEL operates with bunch compression ration of </a:t>
            </a:r>
            <a:r>
              <a:rPr lang="en-US" sz="1400" u="sng" dirty="0" smtClean="0">
                <a:solidFill>
                  <a:srgbClr val="FF0000"/>
                </a:solidFill>
              </a:rPr>
              <a:t>90-135 </a:t>
            </a:r>
            <a:r>
              <a:rPr lang="en-US" sz="1400" dirty="0" smtClean="0">
                <a:solidFill>
                  <a:srgbClr val="000000"/>
                </a:solidFill>
              </a:rPr>
              <a:t>(cathode to wiggler); 17-25 (LINAC entrance to wiggler).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400" dirty="0" smtClean="0">
                <a:solidFill>
                  <a:srgbClr val="000000"/>
                </a:solidFill>
              </a:rPr>
              <a:t>To achieve this compression ratio </a:t>
            </a:r>
            <a:r>
              <a:rPr lang="en-US" sz="1400" u="sng" dirty="0" smtClean="0">
                <a:solidFill>
                  <a:srgbClr val="FF0000"/>
                </a:solidFill>
              </a:rPr>
              <a:t>nonlinear compression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is used – compensating for LINAC RF curvature (up to 2</a:t>
            </a:r>
            <a:r>
              <a:rPr lang="en-US" sz="1400" baseline="30000" dirty="0" smtClean="0">
                <a:solidFill>
                  <a:srgbClr val="000000"/>
                </a:solidFill>
              </a:rPr>
              <a:t>nd</a:t>
            </a:r>
            <a:r>
              <a:rPr lang="en-US" sz="1400" dirty="0" smtClean="0">
                <a:solidFill>
                  <a:srgbClr val="000000"/>
                </a:solidFill>
              </a:rPr>
              <a:t> order).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400" dirty="0" smtClean="0">
                <a:solidFill>
                  <a:srgbClr val="000000"/>
                </a:solidFill>
              </a:rPr>
              <a:t>The RF curvature compensation is made </a:t>
            </a:r>
            <a:r>
              <a:rPr lang="en-US" sz="1400" u="sng" dirty="0" smtClean="0">
                <a:solidFill>
                  <a:srgbClr val="FF0000"/>
                </a:solidFill>
              </a:rPr>
              <a:t>with </a:t>
            </a:r>
            <a:r>
              <a:rPr lang="en-US" sz="1400" u="sng" dirty="0" err="1" smtClean="0">
                <a:solidFill>
                  <a:srgbClr val="FF0000"/>
                </a:solidFill>
              </a:rPr>
              <a:t>multipoles</a:t>
            </a:r>
            <a:r>
              <a:rPr lang="en-US" sz="1400" u="sng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installed in dispersive locations of 180° Bates bend with separate function magnets - no harmonic RF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400" dirty="0" smtClean="0">
                <a:solidFill>
                  <a:schemeClr val="tx1"/>
                </a:solidFill>
              </a:rPr>
              <a:t>Operationally longitudinal match relies on: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None/>
            </a:pP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a</a:t>
            </a:r>
            <a:r>
              <a:rPr lang="en-US" sz="1300" dirty="0" smtClean="0">
                <a:solidFill>
                  <a:schemeClr val="tx1"/>
                </a:solidFill>
              </a:rPr>
              <a:t>. Bunch length measurements at full compression (Martin-</a:t>
            </a:r>
            <a:r>
              <a:rPr lang="en-US" sz="1300" dirty="0" err="1" smtClean="0">
                <a:solidFill>
                  <a:schemeClr val="tx1"/>
                </a:solidFill>
              </a:rPr>
              <a:t>Puplett</a:t>
            </a:r>
            <a:r>
              <a:rPr lang="en-US" sz="1300" dirty="0" smtClean="0">
                <a:solidFill>
                  <a:schemeClr val="tx1"/>
                </a:solidFill>
              </a:rPr>
              <a:t> Interferometer)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None/>
            </a:pPr>
            <a:r>
              <a:rPr lang="en-US" sz="1300" dirty="0">
                <a:solidFill>
                  <a:schemeClr val="tx1"/>
                </a:solidFill>
              </a:rPr>
              <a:t>	</a:t>
            </a:r>
            <a:r>
              <a:rPr lang="en-US" sz="1300" dirty="0" smtClean="0">
                <a:solidFill>
                  <a:schemeClr val="tx1"/>
                </a:solidFill>
              </a:rPr>
              <a:t>b. Longitudinal transfer function measurements </a:t>
            </a:r>
            <a:r>
              <a:rPr lang="en-US" sz="1300" dirty="0" smtClean="0">
                <a:solidFill>
                  <a:srgbClr val="000000"/>
                </a:solidFill>
              </a:rPr>
              <a:t>R</a:t>
            </a:r>
            <a:r>
              <a:rPr lang="en-US" sz="1300" baseline="-25000" dirty="0" smtClean="0">
                <a:solidFill>
                  <a:srgbClr val="000000"/>
                </a:solidFill>
              </a:rPr>
              <a:t>55</a:t>
            </a:r>
            <a:r>
              <a:rPr lang="en-US" sz="1300" dirty="0" smtClean="0">
                <a:solidFill>
                  <a:srgbClr val="000000"/>
                </a:solidFill>
              </a:rPr>
              <a:t>, T</a:t>
            </a:r>
            <a:r>
              <a:rPr lang="en-US" sz="1300" baseline="-25000" dirty="0" smtClean="0">
                <a:solidFill>
                  <a:srgbClr val="000000"/>
                </a:solidFill>
              </a:rPr>
              <a:t>555</a:t>
            </a:r>
            <a:r>
              <a:rPr lang="en-US" sz="1300" dirty="0" smtClean="0">
                <a:solidFill>
                  <a:srgbClr val="000000"/>
                </a:solidFill>
              </a:rPr>
              <a:t>, U</a:t>
            </a:r>
            <a:r>
              <a:rPr lang="en-US" sz="1300" baseline="-25000" dirty="0" smtClean="0">
                <a:solidFill>
                  <a:srgbClr val="000000"/>
                </a:solidFill>
              </a:rPr>
              <a:t>5555</a:t>
            </a:r>
            <a:endParaRPr lang="en-US" sz="13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None/>
            </a:pPr>
            <a:r>
              <a:rPr lang="en-US" sz="1300" dirty="0" smtClean="0">
                <a:solidFill>
                  <a:srgbClr val="000000"/>
                </a:solidFill>
              </a:rPr>
              <a:t>	c. Energy spread measurements in injector and exit of the LINAC</a:t>
            </a:r>
          </a:p>
        </p:txBody>
      </p:sp>
      <p:pic>
        <p:nvPicPr>
          <p:cNvPr id="18" name="Picture 17" descr="CTR spectr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0613" y="3448843"/>
            <a:ext cx="2893388" cy="21042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18874" y="5575933"/>
            <a:ext cx="27743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rial"/>
                <a:cs typeface="Arial"/>
              </a:rPr>
              <a:t>Martin-</a:t>
            </a:r>
            <a:r>
              <a:rPr lang="en-US" sz="1300" dirty="0" err="1" smtClean="0">
                <a:latin typeface="Arial"/>
                <a:cs typeface="Arial"/>
              </a:rPr>
              <a:t>Puplett</a:t>
            </a:r>
            <a:r>
              <a:rPr lang="en-US" sz="1300" dirty="0" smtClean="0">
                <a:latin typeface="Arial"/>
                <a:cs typeface="Arial"/>
              </a:rPr>
              <a:t> Interferometer data</a:t>
            </a:r>
          </a:p>
          <a:p>
            <a:r>
              <a:rPr lang="en-US" sz="1300" dirty="0" smtClean="0">
                <a:latin typeface="Arial"/>
                <a:cs typeface="Arial"/>
              </a:rPr>
              <a:t>in frequency domain – give upper limit on the RMS bunch length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64770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Courtesy </a:t>
            </a:r>
            <a:r>
              <a:rPr lang="en-US" dirty="0" err="1" smtClean="0"/>
              <a:t>Pavel</a:t>
            </a:r>
            <a:r>
              <a:rPr lang="en-US" dirty="0" smtClean="0"/>
              <a:t> Evtushenko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07579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1059</Words>
  <Application>Microsoft Office PowerPoint</Application>
  <PresentationFormat>On-screen Show (4:3)</PresentationFormat>
  <Paragraphs>248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ERL/FEL Status &amp; Activities at JLab</vt:lpstr>
      <vt:lpstr>3 sources of CW coherent radiation</vt:lpstr>
      <vt:lpstr>ERL Parameters (Achieved)</vt:lpstr>
      <vt:lpstr>Slide 4</vt:lpstr>
      <vt:lpstr>Programmatics</vt:lpstr>
      <vt:lpstr>UV System</vt:lpstr>
      <vt:lpstr>Comparison to other sources</vt:lpstr>
      <vt:lpstr>Longitudinal Matching Scenario</vt:lpstr>
      <vt:lpstr>JLab FEL bunch compression and diagnostics</vt:lpstr>
      <vt:lpstr>Energy Compression</vt:lpstr>
      <vt:lpstr>Higher Order Corrections</vt:lpstr>
      <vt:lpstr>JLab IR Demo Dump</vt:lpstr>
      <vt:lpstr>Prospects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of/Activities at Jefferson Lab</dc:title>
  <dc:creator>douglas</dc:creator>
  <cp:lastModifiedBy>douglas</cp:lastModifiedBy>
  <cp:revision>46</cp:revision>
  <dcterms:created xsi:type="dcterms:W3CDTF">2012-02-27T15:11:14Z</dcterms:created>
  <dcterms:modified xsi:type="dcterms:W3CDTF">2012-03-05T19:01:12Z</dcterms:modified>
</cp:coreProperties>
</file>